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311" r:id="rId4"/>
    <p:sldId id="334" r:id="rId5"/>
    <p:sldId id="333" r:id="rId6"/>
    <p:sldId id="321" r:id="rId7"/>
    <p:sldId id="323" r:id="rId8"/>
    <p:sldId id="328" r:id="rId9"/>
    <p:sldId id="324" r:id="rId10"/>
    <p:sldId id="317" r:id="rId11"/>
    <p:sldId id="335" r:id="rId12"/>
    <p:sldId id="33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7B4"/>
    <a:srgbClr val="00CC99"/>
    <a:srgbClr val="66FF99"/>
    <a:srgbClr val="F7635F"/>
    <a:srgbClr val="FF6600"/>
    <a:srgbClr val="FF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78" autoAdjust="0"/>
    <p:restoredTop sz="94647" autoAdjust="0"/>
  </p:normalViewPr>
  <p:slideViewPr>
    <p:cSldViewPr>
      <p:cViewPr varScale="1">
        <p:scale>
          <a:sx n="75" d="100"/>
          <a:sy n="75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9B7522-C436-4047-BB32-5025BBF69192}" type="datetimeFigureOut">
              <a:rPr lang="ru-RU"/>
              <a:pPr>
                <a:defRPr/>
              </a:pPr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C559A4-749B-4095-9F7C-8D4584BA3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182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A33AF-9AB4-42D7-A97D-0BD31552598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0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rgbClr val="004B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>
              <a:gd name="T0" fmla="*/ 0 w 2682"/>
              <a:gd name="T1" fmla="*/ 0 h 1303"/>
              <a:gd name="T2" fmla="*/ 1760538 w 2682"/>
              <a:gd name="T3" fmla="*/ 311150 h 1303"/>
              <a:gd name="T4" fmla="*/ 3184525 w 2682"/>
              <a:gd name="T5" fmla="*/ 1547813 h 1303"/>
              <a:gd name="T6" fmla="*/ 4232275 w 2682"/>
              <a:gd name="T7" fmla="*/ 2057400 h 1303"/>
              <a:gd name="T8" fmla="*/ 3033713 w 2682"/>
              <a:gd name="T9" fmla="*/ 1611313 h 1303"/>
              <a:gd name="T10" fmla="*/ 1763713 w 2682"/>
              <a:gd name="T11" fmla="*/ 730250 h 1303"/>
              <a:gd name="T12" fmla="*/ 14288 w 2682"/>
              <a:gd name="T13" fmla="*/ 708025 h 1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>
              <a:gd name="T0" fmla="*/ 11113 w 3241"/>
              <a:gd name="T1" fmla="*/ 0 h 2733"/>
              <a:gd name="T2" fmla="*/ 2463800 w 3241"/>
              <a:gd name="T3" fmla="*/ 1344613 h 2733"/>
              <a:gd name="T4" fmla="*/ 3754438 w 3241"/>
              <a:gd name="T5" fmla="*/ 3409950 h 2733"/>
              <a:gd name="T6" fmla="*/ 4918075 w 3241"/>
              <a:gd name="T7" fmla="*/ 4229100 h 2733"/>
              <a:gd name="T8" fmla="*/ 3487738 w 3241"/>
              <a:gd name="T9" fmla="*/ 3567113 h 2733"/>
              <a:gd name="T10" fmla="*/ 2022475 w 3241"/>
              <a:gd name="T11" fmla="*/ 2044700 h 2733"/>
              <a:gd name="T12" fmla="*/ 0 w 3241"/>
              <a:gd name="T13" fmla="*/ 1430338 h 27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CACACA">
                  <a:alpha val="6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>
              <a:gd name="T0" fmla="*/ 0 w 1589"/>
              <a:gd name="T1" fmla="*/ 19050 h 2906"/>
              <a:gd name="T2" fmla="*/ 1522413 w 1589"/>
              <a:gd name="T3" fmla="*/ 1630363 h 2906"/>
              <a:gd name="T4" fmla="*/ 1830388 w 1589"/>
              <a:gd name="T5" fmla="*/ 3517900 h 2906"/>
              <a:gd name="T6" fmla="*/ 2522538 w 1589"/>
              <a:gd name="T7" fmla="*/ 4611688 h 2906"/>
              <a:gd name="T8" fmla="*/ 2066925 w 1589"/>
              <a:gd name="T9" fmla="*/ 3506788 h 2906"/>
              <a:gd name="T10" fmla="*/ 2220913 w 1589"/>
              <a:gd name="T11" fmla="*/ 1577975 h 2906"/>
              <a:gd name="T12" fmla="*/ 1390650 w 1589"/>
              <a:gd name="T13" fmla="*/ 0 h 29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>
              <a:gd name="T0" fmla="*/ 2838450 w 1795"/>
              <a:gd name="T1" fmla="*/ 0 h 2094"/>
              <a:gd name="T2" fmla="*/ 2849562 w 1795"/>
              <a:gd name="T3" fmla="*/ 1881188 h 2094"/>
              <a:gd name="T4" fmla="*/ 719137 w 1795"/>
              <a:gd name="T5" fmla="*/ 2236788 h 2094"/>
              <a:gd name="T6" fmla="*/ 20637 w 1795"/>
              <a:gd name="T7" fmla="*/ 3302000 h 2094"/>
              <a:gd name="T8" fmla="*/ 795337 w 1795"/>
              <a:gd name="T9" fmla="*/ 1817688 h 2094"/>
              <a:gd name="T10" fmla="*/ 2827337 w 1795"/>
              <a:gd name="T11" fmla="*/ 20638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>
              <a:gd name="T0" fmla="*/ 0 w 2073"/>
              <a:gd name="T1" fmla="*/ 12700 h 2962"/>
              <a:gd name="T2" fmla="*/ 622300 w 2073"/>
              <a:gd name="T3" fmla="*/ 1582738 h 2962"/>
              <a:gd name="T4" fmla="*/ 322263 w 2073"/>
              <a:gd name="T5" fmla="*/ 3411538 h 2962"/>
              <a:gd name="T6" fmla="*/ 633413 w 2073"/>
              <a:gd name="T7" fmla="*/ 4691063 h 2962"/>
              <a:gd name="T8" fmla="*/ 815975 w 2073"/>
              <a:gd name="T9" fmla="*/ 3346450 h 2962"/>
              <a:gd name="T10" fmla="*/ 2020888 w 2073"/>
              <a:gd name="T11" fmla="*/ 2238375 h 2962"/>
              <a:gd name="T12" fmla="*/ 2989263 w 2073"/>
              <a:gd name="T13" fmla="*/ 1173163 h 2962"/>
              <a:gd name="T14" fmla="*/ 3290888 w 2073"/>
              <a:gd name="T15" fmla="*/ 0 h 29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38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063" y="2971800"/>
            <a:ext cx="28273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2"/>
          <p:cNvSpPr txBox="1">
            <a:spLocks noChangeArrowheads="1"/>
          </p:cNvSpPr>
          <p:nvPr/>
        </p:nvSpPr>
        <p:spPr bwMode="gray">
          <a:xfrm>
            <a:off x="7315200" y="1365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ru-RU" sz="2000" smtClean="0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5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590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228600" y="64611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19050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787078-E913-4A93-9F82-99155E4E0DB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38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E207-886A-412E-9A07-D9F8DD23F2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605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EE86-24CF-4DB1-BA1F-51A380D443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683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CFD6E-35BA-4253-964D-346ECE792C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32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099DE-AF51-4096-BF60-3768303A8F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563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FFC2-753D-4B1E-BB2F-9C88F5DE971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729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7669-8CFD-497D-A0A0-4E75085AB3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9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EC50-502C-4D39-A258-F2E459B087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769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8A620-8E5A-4A8C-9CB4-7F8B1955E6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617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DB3D-C3D7-4293-A618-AFAE4247F3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5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7368-C2AD-408F-A242-0AB120A7E2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522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2482-B267-44DD-9169-83D7033D65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646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4B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4"/>
          <p:cNvGrpSpPr>
            <a:grpSpLocks/>
          </p:cNvGrpSpPr>
          <p:nvPr/>
        </p:nvGrpSpPr>
        <p:grpSpPr bwMode="auto">
          <a:xfrm>
            <a:off x="-31750" y="-22225"/>
            <a:ext cx="9197975" cy="6907213"/>
            <a:chOff x="-20" y="-14"/>
            <a:chExt cx="5794" cy="4351"/>
          </a:xfrm>
        </p:grpSpPr>
        <p:sp>
          <p:nvSpPr>
            <p:cNvPr id="1034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>
                <a:gd name="T0" fmla="*/ 0 w 4303"/>
                <a:gd name="T1" fmla="*/ 100 h 1464"/>
                <a:gd name="T2" fmla="*/ 1283 w 4303"/>
                <a:gd name="T3" fmla="*/ 266 h 1464"/>
                <a:gd name="T4" fmla="*/ 2711 w 4303"/>
                <a:gd name="T5" fmla="*/ 1117 h 1464"/>
                <a:gd name="T6" fmla="*/ 3429 w 4303"/>
                <a:gd name="T7" fmla="*/ 1368 h 1464"/>
                <a:gd name="T8" fmla="*/ 4215 w 4303"/>
                <a:gd name="T9" fmla="*/ 1429 h 1464"/>
                <a:gd name="T10" fmla="*/ 3409 w 4303"/>
                <a:gd name="T11" fmla="*/ 1395 h 1464"/>
                <a:gd name="T12" fmla="*/ 2663 w 4303"/>
                <a:gd name="T13" fmla="*/ 1192 h 1464"/>
                <a:gd name="T14" fmla="*/ 1340 w 4303"/>
                <a:gd name="T15" fmla="*/ 570 h 1464"/>
                <a:gd name="T16" fmla="*/ 15 w 4303"/>
                <a:gd name="T17" fmla="*/ 770 h 1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767676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89" y="561"/>
                </a:cxn>
                <a:cxn ang="0">
                  <a:pos x="2067" y="1089"/>
                </a:cxn>
                <a:cxn ang="0">
                  <a:pos x="2846" y="1692"/>
                </a:cxn>
                <a:cxn ang="0">
                  <a:pos x="2846" y="1699"/>
                </a:cxn>
                <a:cxn ang="0">
                  <a:pos x="1308" y="703"/>
                </a:cxn>
                <a:cxn ang="0">
                  <a:pos x="7" y="442"/>
                </a:cxn>
                <a:cxn ang="0">
                  <a:pos x="0" y="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36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>
                <a:gd name="T0" fmla="*/ 6 w 2160"/>
                <a:gd name="T1" fmla="*/ 7 h 3347"/>
                <a:gd name="T2" fmla="*/ 1362 w 2160"/>
                <a:gd name="T3" fmla="*/ 922 h 3347"/>
                <a:gd name="T4" fmla="*/ 1504 w 2160"/>
                <a:gd name="T5" fmla="*/ 2026 h 3347"/>
                <a:gd name="T6" fmla="*/ 1707 w 2160"/>
                <a:gd name="T7" fmla="*/ 2792 h 3347"/>
                <a:gd name="T8" fmla="*/ 2141 w 2160"/>
                <a:gd name="T9" fmla="*/ 3327 h 3347"/>
                <a:gd name="T10" fmla="*/ 1755 w 2160"/>
                <a:gd name="T11" fmla="*/ 2785 h 3347"/>
                <a:gd name="T12" fmla="*/ 1646 w 2160"/>
                <a:gd name="T13" fmla="*/ 1979 h 3347"/>
                <a:gd name="T14" fmla="*/ 1721 w 2160"/>
                <a:gd name="T15" fmla="*/ 854 h 3347"/>
                <a:gd name="T16" fmla="*/ 1328 w 2160"/>
                <a:gd name="T17" fmla="*/ 0 h 3347"/>
                <a:gd name="T18" fmla="*/ 0 w 2160"/>
                <a:gd name="T19" fmla="*/ 0 h 3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5999"/>
                  </a:srgbClr>
                </a:gs>
                <a:gs pos="100000">
                  <a:srgbClr val="8A8A8A">
                    <a:alpha val="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>
                <a:gd name="T0" fmla="*/ 942 w 956"/>
                <a:gd name="T1" fmla="*/ 38 h 1613"/>
                <a:gd name="T2" fmla="*/ 956 w 956"/>
                <a:gd name="T3" fmla="*/ 741 h 1613"/>
                <a:gd name="T4" fmla="*/ 312 w 956"/>
                <a:gd name="T5" fmla="*/ 804 h 1613"/>
                <a:gd name="T6" fmla="*/ 61 w 956"/>
                <a:gd name="T7" fmla="*/ 1570 h 1613"/>
                <a:gd name="T8" fmla="*/ 197 w 956"/>
                <a:gd name="T9" fmla="*/ 547 h 1613"/>
                <a:gd name="T10" fmla="*/ 570 w 956"/>
                <a:gd name="T11" fmla="*/ 86 h 1613"/>
                <a:gd name="T12" fmla="*/ 956 w 956"/>
                <a:gd name="T13" fmla="*/ 32 h 16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767676">
                    <a:alpha val="4999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>
                <a:gd name="T0" fmla="*/ 0 w 1654"/>
                <a:gd name="T1" fmla="*/ 21 h 3877"/>
                <a:gd name="T2" fmla="*/ 230 w 1654"/>
                <a:gd name="T3" fmla="*/ 881 h 3877"/>
                <a:gd name="T4" fmla="*/ 61 w 1654"/>
                <a:gd name="T5" fmla="*/ 2054 h 3877"/>
                <a:gd name="T6" fmla="*/ 183 w 1654"/>
                <a:gd name="T7" fmla="*/ 2901 h 3877"/>
                <a:gd name="T8" fmla="*/ 777 w 1654"/>
                <a:gd name="T9" fmla="*/ 3867 h 3877"/>
                <a:gd name="T10" fmla="*/ 542 w 1654"/>
                <a:gd name="T11" fmla="*/ 2840 h 3877"/>
                <a:gd name="T12" fmla="*/ 705 w 1654"/>
                <a:gd name="T13" fmla="*/ 2054 h 3877"/>
                <a:gd name="T14" fmla="*/ 1410 w 1654"/>
                <a:gd name="T15" fmla="*/ 983 h 3877"/>
                <a:gd name="T16" fmla="*/ 1654 w 1654"/>
                <a:gd name="T17" fmla="*/ 0 h 3877"/>
                <a:gd name="T18" fmla="*/ 1626 w 1654"/>
                <a:gd name="T19" fmla="*/ 14 h 3877"/>
                <a:gd name="T20" fmla="*/ 95 w 1654"/>
                <a:gd name="T21" fmla="*/ 14 h 3877"/>
                <a:gd name="T22" fmla="*/ 0 w 1654"/>
                <a:gd name="T23" fmla="*/ 21 h 3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2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>
                <a:gd name="T0" fmla="*/ 6 w 4601"/>
                <a:gd name="T1" fmla="*/ 604 h 1038"/>
                <a:gd name="T2" fmla="*/ 1369 w 4601"/>
                <a:gd name="T3" fmla="*/ 15 h 1038"/>
                <a:gd name="T4" fmla="*/ 3246 w 4601"/>
                <a:gd name="T5" fmla="*/ 516 h 1038"/>
                <a:gd name="T6" fmla="*/ 4574 w 4601"/>
                <a:gd name="T7" fmla="*/ 577 h 1038"/>
                <a:gd name="T8" fmla="*/ 3313 w 4601"/>
                <a:gd name="T9" fmla="*/ 679 h 1038"/>
                <a:gd name="T10" fmla="*/ 1470 w 4601"/>
                <a:gd name="T11" fmla="*/ 435 h 1038"/>
                <a:gd name="T12" fmla="*/ 691 w 4601"/>
                <a:gd name="T13" fmla="*/ 1038 h 1038"/>
                <a:gd name="T14" fmla="*/ 6 w 4601"/>
                <a:gd name="T15" fmla="*/ 1038 h 1038"/>
                <a:gd name="T16" fmla="*/ 0 w 4601"/>
                <a:gd name="T17" fmla="*/ 604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A2A2A2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24B6E1F-99EA-4F16-9DD4-996FCA04BF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32" name="Picture 183" descr="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84" descr="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s://ru.wikipedia.org/wiki/%D0%93%D1%80%D1%83%D0%B7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0%BB%D0%BE%D0%BC%D0%BE%D0%BD%D0%BE%D0%B2%D1%8B_%D0%9E%D1%81%D1%82%D1%80%D0%BE%D0%B2%D0%B0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ru.wikipedia.org/wiki/%D0%91%D1%83%D1%82%D0%B0%D0%B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23850" y="692150"/>
            <a:ext cx="8586788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7030A0"/>
                </a:solidFill>
              </a:rPr>
              <a:t>Дипломатическая академия МИД России</a:t>
            </a:r>
          </a:p>
          <a:p>
            <a:pPr algn="ctr" eaLnBrk="1" hangingPunct="1">
              <a:defRPr/>
            </a:pPr>
            <a:r>
              <a:rPr lang="ru-RU" sz="2400" i="1" dirty="0">
                <a:solidFill>
                  <a:srgbClr val="FF0000"/>
                </a:solidFill>
              </a:rPr>
              <a:t>Кафедра дипломатии и консульской службы</a:t>
            </a:r>
          </a:p>
        </p:txBody>
      </p:sp>
      <p:sp>
        <p:nvSpPr>
          <p:cNvPr id="4100" name="Rectangle 207"/>
          <p:cNvSpPr>
            <a:spLocks noChangeArrowheads="1"/>
          </p:cNvSpPr>
          <p:nvPr/>
        </p:nvSpPr>
        <p:spPr bwMode="auto">
          <a:xfrm>
            <a:off x="250825" y="1554163"/>
            <a:ext cx="8193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/>
              <a:t>Направление</a:t>
            </a:r>
            <a:r>
              <a:rPr lang="en-US" altLang="ru-RU" sz="2400" dirty="0" smtClean="0"/>
              <a:t> </a:t>
            </a:r>
            <a:r>
              <a:rPr lang="ru-RU" altLang="ru-RU" sz="2400" dirty="0"/>
              <a:t>подготовки </a:t>
            </a:r>
            <a:r>
              <a:rPr lang="ru-RU" altLang="ru-RU" sz="2400" dirty="0" smtClean="0"/>
              <a:t>магистров 41.04.05 «Международные отношения»</a:t>
            </a:r>
            <a:endParaRPr lang="ru-RU" alt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69197"/>
              </p:ext>
            </p:extLst>
          </p:nvPr>
        </p:nvGraphicFramePr>
        <p:xfrm>
          <a:off x="179388" y="1346636"/>
          <a:ext cx="8820149" cy="5275208"/>
        </p:xfrm>
        <a:graphic>
          <a:graphicData uri="http://schemas.openxmlformats.org/drawingml/2006/table">
            <a:tbl>
              <a:tblPr/>
              <a:tblGrid>
                <a:gridCol w="504180"/>
                <a:gridCol w="2188828"/>
                <a:gridCol w="1329322"/>
                <a:gridCol w="2890562"/>
                <a:gridCol w="1907257"/>
              </a:tblGrid>
              <a:tr h="837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степень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звание/дипломатический ранг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  <a:tr h="558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Сергей Евгеньевич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 и. н.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Чрезвычайный и Полномочный посланник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 кафедрой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  <a:tr h="415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Винокуров Владимир Иванович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 и. н. 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профессор, академик РАЕН и АВН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  <a:tr h="558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err="1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Клепацкий</a:t>
                      </a:r>
                      <a:r>
                        <a:rPr lang="ru-RU" sz="18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Лев Николаевич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 филос. </a:t>
                      </a:r>
                      <a:r>
                        <a:rPr kumimoji="0" lang="ru-RU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доцент/Чрезвычайный и Полномочный посланник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  <a:tr h="558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Мамедов Георгий </a:t>
                      </a:r>
                      <a:r>
                        <a:rPr lang="ru-RU" sz="1800" b="1" kern="1200" dirty="0" err="1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Энверович</a:t>
                      </a:r>
                      <a:endParaRPr lang="ru-RU" sz="1800" b="1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 и. 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Чрезвычайный и Полномочный  посол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  <a:tr h="558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Мозель Константин Николаевич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 и. н. 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Чрезвычайный и Полномочный  посол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профессор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  <a:tr h="558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Сидорова Галина Михайловна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 полит. наук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доцент/2-й секретарь 1-го класса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  <a:tr h="558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err="1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Торшин</a:t>
                      </a:r>
                      <a:r>
                        <a:rPr lang="ru-RU" sz="18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Михаил Петрович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и. н.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Чрезвычайный и Полномочный посланник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C9"/>
                    </a:solidFill>
                  </a:tcPr>
                </a:tc>
              </a:tr>
            </a:tbl>
          </a:graphicData>
        </a:graphic>
      </p:graphicFrame>
      <p:sp>
        <p:nvSpPr>
          <p:cNvPr id="12358" name="Rectangle 1"/>
          <p:cNvSpPr>
            <a:spLocks noChangeArrowheads="1"/>
          </p:cNvSpPr>
          <p:nvPr/>
        </p:nvSpPr>
        <p:spPr bwMode="auto">
          <a:xfrm>
            <a:off x="179387" y="291733"/>
            <a:ext cx="88201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Штатный состав кафедры дипломатии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 консульской службы</a:t>
            </a:r>
            <a:endParaRPr lang="ru-RU" sz="2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Хочу быть дипломатом!!!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1933575"/>
            <a:ext cx="6143625" cy="3905250"/>
          </a:xfrm>
        </p:spPr>
      </p:pic>
    </p:spTree>
    <p:extLst>
      <p:ext uri="{BB962C8B-B14F-4D97-AF65-F5344CB8AC3E}">
        <p14:creationId xmlns:p14="http://schemas.microsoft.com/office/powerpoint/2010/main" val="304789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7504" y="260350"/>
            <a:ext cx="8928992" cy="14398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1800" b="1" dirty="0" smtClean="0"/>
              <a:t>Вступительные испытания: </a:t>
            </a:r>
            <a:r>
              <a:rPr lang="ru-RU" altLang="ru-RU" sz="1800" b="1" dirty="0" smtClean="0">
                <a:solidFill>
                  <a:srgbClr val="FFFF00"/>
                </a:solidFill>
              </a:rPr>
              <a:t>июль - август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800" b="1" dirty="0" smtClean="0"/>
              <a:t>Подача документов в приемную комиссию ДА МИД: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600" b="1" i="1" dirty="0" smtClean="0">
                <a:solidFill>
                  <a:srgbClr val="FFFF00"/>
                </a:solidFill>
              </a:rPr>
              <a:t>С___________</a:t>
            </a:r>
            <a:endParaRPr lang="ru-RU" altLang="ru-RU" sz="1600" b="1" i="1" dirty="0" smtClean="0">
              <a:solidFill>
                <a:srgbClr val="FFFF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800" b="1" dirty="0" smtClean="0"/>
              <a:t>Зачисление: </a:t>
            </a:r>
            <a:r>
              <a:rPr lang="ru-RU" altLang="ru-RU" sz="1600" b="1" i="1" dirty="0">
                <a:solidFill>
                  <a:srgbClr val="FFFF00"/>
                </a:solidFill>
              </a:rPr>
              <a:t>ав</a:t>
            </a:r>
            <a:r>
              <a:rPr lang="ru-RU" altLang="ru-RU" sz="1600" b="1" i="1" dirty="0" smtClean="0">
                <a:solidFill>
                  <a:srgbClr val="FFFF00"/>
                </a:solidFill>
              </a:rPr>
              <a:t>густ 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1600" i="1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2005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357563"/>
            <a:ext cx="822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atin typeface="+mn-lt"/>
                <a:cs typeface="+mn-cs"/>
              </a:rPr>
              <a:t>Контакты</a:t>
            </a:r>
            <a:r>
              <a:rPr lang="ru-RU" dirty="0">
                <a:latin typeface="Arial" charset="0"/>
                <a:cs typeface="Arial" charset="0"/>
              </a:rPr>
              <a:t> кафедры </a:t>
            </a:r>
            <a:r>
              <a:rPr lang="ru-RU" dirty="0" smtClean="0">
                <a:latin typeface="Arial" charset="0"/>
                <a:cs typeface="Arial" charset="0"/>
              </a:rPr>
              <a:t>дипломатии и консульской службы Дипломатической академии МИД России: 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119021 </a:t>
            </a:r>
            <a:r>
              <a:rPr lang="ru-RU" i="1" dirty="0">
                <a:solidFill>
                  <a:srgbClr val="FFFF00"/>
                </a:solidFill>
              </a:rPr>
              <a:t>г. Москва, ул. Остоженка, 53/2, стр.1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www.dipacademy.ru</a:t>
            </a:r>
            <a:endParaRPr lang="ru-RU" dirty="0"/>
          </a:p>
          <a:p>
            <a:pPr algn="ctr"/>
            <a:r>
              <a:rPr lang="ru-RU" dirty="0">
                <a:solidFill>
                  <a:srgbClr val="FFFF00"/>
                </a:solidFill>
              </a:rPr>
              <a:t>тел</a:t>
            </a:r>
            <a:r>
              <a:rPr lang="en-US" dirty="0">
                <a:solidFill>
                  <a:srgbClr val="FFFF00"/>
                </a:solidFill>
              </a:rPr>
              <a:t>. (499) </a:t>
            </a:r>
            <a:r>
              <a:rPr lang="en-US" dirty="0" smtClean="0">
                <a:solidFill>
                  <a:srgbClr val="FFFF00"/>
                </a:solidFill>
              </a:rPr>
              <a:t>940-09-81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E-mail</a:t>
            </a:r>
            <a:r>
              <a:rPr lang="en-US" dirty="0">
                <a:solidFill>
                  <a:srgbClr val="FFFF00"/>
                </a:solidFill>
              </a:rPr>
              <a:t>: diplomacy@dipacademy.ru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Зав</a:t>
            </a:r>
            <a:r>
              <a:rPr lang="ru-RU" sz="2400" dirty="0"/>
              <a:t>. кафедрой: к</a:t>
            </a:r>
            <a:r>
              <a:rPr lang="ru-RU" sz="2400" dirty="0" smtClean="0"/>
              <a:t>. и. н. Иванов </a:t>
            </a:r>
            <a:r>
              <a:rPr lang="ru-RU" sz="2400" dirty="0"/>
              <a:t>Сергей Евгеньевич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ChangeArrowheads="1"/>
          </p:cNvSpPr>
          <p:nvPr/>
        </p:nvSpPr>
        <p:spPr bwMode="gray">
          <a:xfrm>
            <a:off x="4787900" y="1773238"/>
            <a:ext cx="4211638" cy="37433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4099" name="AutoShape 16"/>
          <p:cNvSpPr>
            <a:spLocks noChangeArrowheads="1"/>
          </p:cNvSpPr>
          <p:nvPr/>
        </p:nvSpPr>
        <p:spPr bwMode="gray">
          <a:xfrm>
            <a:off x="179388" y="1916113"/>
            <a:ext cx="3529012" cy="3168650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gray">
          <a:xfrm>
            <a:off x="4464050" y="1700213"/>
            <a:ext cx="4679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chemeClr val="bg2"/>
              </a:solidFill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0">
                <a:solidFill>
                  <a:schemeClr val="bg2"/>
                </a:solidFill>
              </a:rPr>
              <a:t> 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endParaRPr lang="en-US" altLang="ru-RU" sz="1800" b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33"/>
          <p:cNvSpPr>
            <a:spLocks noChangeArrowheads="1"/>
          </p:cNvSpPr>
          <p:nvPr/>
        </p:nvSpPr>
        <p:spPr bwMode="gray">
          <a:xfrm>
            <a:off x="179388" y="2205038"/>
            <a:ext cx="35290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дипломатичес-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ких отношений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</p:txBody>
      </p:sp>
      <p:sp>
        <p:nvSpPr>
          <p:cNvPr id="4102" name="Прямоугольник 13"/>
          <p:cNvSpPr>
            <a:spLocks noChangeArrowheads="1"/>
          </p:cNvSpPr>
          <p:nvPr/>
        </p:nvSpPr>
        <p:spPr bwMode="auto">
          <a:xfrm>
            <a:off x="5003800" y="1989138"/>
            <a:ext cx="39608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2"/>
                </a:solidFill>
              </a:rPr>
              <a:t>В ООН в настоящее время входят 193 государства.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2"/>
                </a:solidFill>
              </a:rPr>
              <a:t>Россия имеет дипломатические отношения со 190 странами.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2"/>
                </a:solidFill>
              </a:rPr>
              <a:t>Нет дипломатических </a:t>
            </a:r>
            <a:r>
              <a:rPr lang="ru-RU" altLang="ru-RU" sz="1800" dirty="0" smtClean="0">
                <a:solidFill>
                  <a:schemeClr val="bg2"/>
                </a:solidFill>
              </a:rPr>
              <a:t>отношений </a:t>
            </a:r>
            <a:r>
              <a:rPr lang="ru-RU" altLang="ru-RU" sz="1800" dirty="0">
                <a:solidFill>
                  <a:schemeClr val="bg2"/>
                </a:solidFill>
              </a:rPr>
              <a:t>с  </a:t>
            </a:r>
            <a:r>
              <a:rPr lang="ru-RU" altLang="ru-RU" sz="1800" u="sng" dirty="0">
                <a:solidFill>
                  <a:srgbClr val="7030A0"/>
                </a:solidFill>
              </a:rPr>
              <a:t>Бутаном</a:t>
            </a:r>
            <a:r>
              <a:rPr lang="ru-RU" altLang="ru-RU" sz="1800" dirty="0">
                <a:solidFill>
                  <a:schemeClr val="bg2"/>
                </a:solidFill>
              </a:rPr>
              <a:t> 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u="sng" dirty="0" smtClean="0">
                <a:solidFill>
                  <a:srgbClr val="7030A0"/>
                </a:solidFill>
              </a:rPr>
              <a:t>Соломоновыми островами</a:t>
            </a:r>
            <a:r>
              <a:rPr lang="ru-RU" altLang="ru-RU" sz="1800" dirty="0" smtClean="0"/>
              <a:t>190 </a:t>
            </a:r>
            <a:r>
              <a:rPr lang="ru-RU" altLang="ru-RU" sz="1800" dirty="0">
                <a:solidFill>
                  <a:schemeClr val="bg2"/>
                </a:solidFill>
              </a:rPr>
              <a:t>2 2 сентября 2008 г. прекращены отношения с </a:t>
            </a:r>
            <a:r>
              <a:rPr lang="ru-RU" altLang="ru-RU" sz="1800" dirty="0" smtClean="0">
                <a:solidFill>
                  <a:schemeClr val="bg2"/>
                </a:solidFill>
                <a:hlinkClick r:id="rId2" tooltip="Грузия"/>
              </a:rPr>
              <a:t>Грузией</a:t>
            </a:r>
            <a:r>
              <a:rPr lang="ru-RU" altLang="ru-RU" sz="1800" dirty="0" smtClean="0">
                <a:solidFill>
                  <a:schemeClr val="bg2"/>
                </a:solidFill>
              </a:rPr>
              <a:t>.</a:t>
            </a:r>
            <a:r>
              <a:rPr lang="ru-RU" altLang="ru-RU" sz="1800" dirty="0">
                <a:solidFill>
                  <a:schemeClr val="bg2"/>
                </a:solidFill>
              </a:rPr>
              <a:t> </a:t>
            </a:r>
            <a:endParaRPr lang="ru-RU" altLang="ru-RU" sz="18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ru-RU" sz="1800" dirty="0">
                <a:solidFill>
                  <a:schemeClr val="bg2"/>
                </a:solidFill>
              </a:rPr>
              <a:t>В России аккредитованы 159 глав </a:t>
            </a:r>
            <a:r>
              <a:rPr lang="ru-RU" sz="1800" dirty="0" smtClean="0">
                <a:solidFill>
                  <a:schemeClr val="bg2"/>
                </a:solidFill>
              </a:rPr>
              <a:t>диппредставительств </a:t>
            </a:r>
            <a:r>
              <a:rPr lang="ru-RU" sz="1800" dirty="0">
                <a:solidFill>
                  <a:schemeClr val="bg2"/>
                </a:solidFill>
              </a:rPr>
              <a:t>иностранных государств.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bg2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ltGray">
          <a:xfrm rot="10806395" flipH="1" flipV="1">
            <a:off x="3563938" y="2781300"/>
            <a:ext cx="1227137" cy="617538"/>
          </a:xfrm>
          <a:prstGeom prst="rightArrow">
            <a:avLst>
              <a:gd name="adj1" fmla="val 46509"/>
              <a:gd name="adj2" fmla="val 45739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ltGray">
          <a:xfrm rot="10793605" flipV="1">
            <a:off x="3708400" y="3646488"/>
            <a:ext cx="1368425" cy="639762"/>
          </a:xfrm>
          <a:prstGeom prst="rightArrow">
            <a:avLst>
              <a:gd name="adj1" fmla="val 46509"/>
              <a:gd name="adj2" fmla="val 4699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pic>
        <p:nvPicPr>
          <p:cNvPr id="4105" name="Picture 10" descr="C:\Users\vvi\Documents\ОБЩЕЕ\PR\ДОД-2013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15843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6" descr="Flag of Bhutan.svg">
            <a:hlinkClick r:id="rId4" tooltip="&quot;Бутан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286496"/>
            <a:ext cx="579437" cy="3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8" descr="Flag of the Solomon Islands.svg">
            <a:hlinkClick r:id="rId6" tooltip="&quot;Соломоновы Острова&quot;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717925"/>
            <a:ext cx="579437" cy="2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Рисунок 19" descr="Flag of Georgia.svg">
            <a:hlinkClick r:id="rId2" tooltip="&quot;Грузия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307257"/>
            <a:ext cx="579437" cy="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1" grpId="0" build="allAtOnce"/>
      <p:bldP spid="4102" grpId="0" build="allAtOnce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871296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FF9933"/>
                </a:solidFill>
              </a:rPr>
              <a:t/>
            </a:r>
            <a:br>
              <a:rPr lang="ru-RU" altLang="ru-RU" sz="3200" dirty="0" smtClean="0">
                <a:solidFill>
                  <a:srgbClr val="FF9933"/>
                </a:solidFill>
              </a:rPr>
            </a:br>
            <a:r>
              <a:rPr lang="ru-RU" altLang="ru-RU" sz="2800" dirty="0" smtClean="0">
                <a:solidFill>
                  <a:srgbClr val="FF9933"/>
                </a:solidFill>
              </a:rPr>
              <a:t>Направленность </a:t>
            </a:r>
            <a:r>
              <a:rPr lang="ru-RU" altLang="ru-RU" sz="2800" dirty="0">
                <a:solidFill>
                  <a:srgbClr val="FF9933"/>
                </a:solidFill>
              </a:rPr>
              <a:t>(профиль)</a:t>
            </a:r>
            <a:r>
              <a:rPr lang="en-US" altLang="ru-RU" sz="2800" dirty="0">
                <a:solidFill>
                  <a:srgbClr val="FF9933"/>
                </a:solidFill>
              </a:rPr>
              <a:t> </a:t>
            </a:r>
            <a:r>
              <a:rPr lang="ru-RU" altLang="ru-RU" sz="2800" dirty="0">
                <a:solidFill>
                  <a:srgbClr val="FF9933"/>
                </a:solidFill>
              </a:rPr>
              <a:t>подготовки </a:t>
            </a:r>
            <a:r>
              <a:rPr lang="ru-RU" altLang="ru-RU" sz="2800" dirty="0" smtClean="0">
                <a:solidFill>
                  <a:srgbClr val="FF9933"/>
                </a:solidFill>
              </a:rPr>
              <a:t>магистров по кафедре дипломатии и консульской службы</a:t>
            </a:r>
            <a:r>
              <a:rPr lang="ru-RU" altLang="ru-RU" sz="3200" dirty="0">
                <a:solidFill>
                  <a:srgbClr val="FF9933"/>
                </a:solidFill>
              </a:rPr>
              <a:t/>
            </a:r>
            <a:br>
              <a:rPr lang="ru-RU" altLang="ru-RU" sz="3200" dirty="0">
                <a:solidFill>
                  <a:srgbClr val="FF9933"/>
                </a:solidFill>
              </a:rPr>
            </a:br>
            <a:endParaRPr lang="ru-RU" sz="3200" dirty="0"/>
          </a:p>
        </p:txBody>
      </p: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2339975" y="1412875"/>
            <a:ext cx="6408738" cy="4392613"/>
            <a:chOff x="3149593" y="2926532"/>
            <a:chExt cx="4822317" cy="1681584"/>
          </a:xfrm>
        </p:grpSpPr>
        <p:sp>
          <p:nvSpPr>
            <p:cNvPr id="45" name="AutoShape 7"/>
            <p:cNvSpPr>
              <a:spLocks noChangeArrowheads="1"/>
            </p:cNvSpPr>
            <p:nvPr/>
          </p:nvSpPr>
          <p:spPr bwMode="auto">
            <a:xfrm>
              <a:off x="3149593" y="2926532"/>
              <a:ext cx="4822317" cy="16815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EAEAEA"/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charset="0"/>
                <a:cs typeface="+mn-cs"/>
              </a:endParaRPr>
            </a:p>
          </p:txBody>
        </p:sp>
        <p:sp>
          <p:nvSpPr>
            <p:cNvPr id="7174" name="Text Box 30"/>
            <p:cNvSpPr txBox="1">
              <a:spLocks noChangeArrowheads="1"/>
            </p:cNvSpPr>
            <p:nvPr/>
          </p:nvSpPr>
          <p:spPr bwMode="gray">
            <a:xfrm>
              <a:off x="3474524" y="3202156"/>
              <a:ext cx="4334480" cy="106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●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●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●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●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●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3600" dirty="0" smtClean="0">
                  <a:solidFill>
                    <a:srgbClr val="7030A0"/>
                  </a:solidFill>
                </a:rPr>
                <a:t>«</a:t>
              </a:r>
              <a:r>
                <a:rPr lang="ru-RU" altLang="ru-RU" sz="3600" dirty="0">
                  <a:solidFill>
                    <a:srgbClr val="7030A0"/>
                  </a:solidFill>
                </a:rPr>
                <a:t>Дипломатия и современная дипломатическая система»</a:t>
              </a:r>
              <a:endParaRPr lang="ru-RU" altLang="ru-RU" sz="3600" dirty="0" smtClean="0">
                <a:solidFill>
                  <a:schemeClr val="bg2"/>
                </a:solidFill>
              </a:endParaRPr>
            </a:p>
            <a:p>
              <a:pPr algn="just" eaLnBrk="1" hangingPunct="1">
                <a:spcBef>
                  <a:spcPct val="50000"/>
                </a:spcBef>
                <a:buClrTx/>
                <a:buFontTx/>
                <a:buNone/>
              </a:pPr>
              <a:endPara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AutoShape 14"/>
          <p:cNvSpPr>
            <a:spLocks noChangeArrowheads="1"/>
          </p:cNvSpPr>
          <p:nvPr/>
        </p:nvSpPr>
        <p:spPr bwMode="gray">
          <a:xfrm>
            <a:off x="468313" y="2997200"/>
            <a:ext cx="1978025" cy="792163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>
                <a:latin typeface="Arial" charset="0"/>
                <a:cs typeface="+mn-cs"/>
              </a:rPr>
              <a:t>Программа: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82832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/>
              </a:rPr>
              <a:t>Миссия программы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Подготовка магистров международного уровня, обладающих современными знаниями в сфере международных отношений, внешней политики и дипломатии, обладающих компетенциями, необходимыми для работы в системе МИД РФ, государственных учреждениях и международных организациях</a:t>
            </a:r>
            <a:r>
              <a:rPr lang="ru-RU" sz="1800" b="1" dirty="0" smtClean="0"/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Выпускники </a:t>
            </a:r>
            <a:r>
              <a:rPr lang="ru-RU" sz="1800" b="1" dirty="0">
                <a:solidFill>
                  <a:srgbClr val="FFFF00"/>
                </a:solidFill>
              </a:rPr>
              <a:t>магистратуры:</a:t>
            </a:r>
          </a:p>
          <a:p>
            <a:pPr lvl="0"/>
            <a:r>
              <a:rPr lang="ru-RU" sz="1800" b="1" dirty="0"/>
              <a:t>имеют высокий уровень профессиональной подготовки для выполнения функций дипломатического типа деятельности, глубоко разбираются в вопросах внешней политики, дипломатии, истории и культуры иностранных государств;</a:t>
            </a:r>
          </a:p>
          <a:p>
            <a:r>
              <a:rPr lang="ru-RU" sz="1800" b="1" dirty="0"/>
              <a:t> </a:t>
            </a:r>
            <a:r>
              <a:rPr lang="ru-RU" sz="1800" b="1" dirty="0" smtClean="0"/>
              <a:t>способны </a:t>
            </a:r>
            <a:r>
              <a:rPr lang="ru-RU" sz="1800" b="1" dirty="0"/>
              <a:t>участвовать в процессе принятия внешнеполитических решений, разрабатывать варианты решений исходя из конкретной международной ситуации;</a:t>
            </a:r>
          </a:p>
          <a:p>
            <a:pPr lvl="0"/>
            <a:r>
              <a:rPr lang="ru-RU" sz="1800" b="1" dirty="0" smtClean="0"/>
              <a:t>имеют </a:t>
            </a:r>
            <a:r>
              <a:rPr lang="ru-RU" sz="1800" b="1" dirty="0"/>
              <a:t>необходимые знания, умения и навыки для участия в теоретических исследованиях в сфере внешней политики и дипломатии обладают навыками общения и взаимодействия с людьми, умением работать в международных коллективах.</a:t>
            </a:r>
          </a:p>
          <a:p>
            <a:endParaRPr lang="ru-RU" sz="18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516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33238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/>
              </a:rPr>
              <a:t>Конкурентные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преимущества</a:t>
            </a:r>
            <a:br>
              <a:rPr lang="ru-RU" sz="3200" dirty="0" smtClean="0">
                <a:solidFill>
                  <a:srgbClr val="FFFF00"/>
                </a:solidFill>
                <a:effectLst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</a:rPr>
              <a:t>программы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584"/>
          </a:xfrm>
        </p:spPr>
        <p:txBody>
          <a:bodyPr/>
          <a:lstStyle/>
          <a:p>
            <a:pPr lvl="0"/>
            <a:r>
              <a:rPr lang="ru-RU" sz="2000" b="1" dirty="0"/>
              <a:t>современные формы и методы обучения (лекции-диалоги, круглые столы, дипломатические казусы, кейс-</a:t>
            </a:r>
            <a:r>
              <a:rPr lang="ru-RU" sz="2000" b="1" dirty="0" err="1"/>
              <a:t>стади</a:t>
            </a:r>
            <a:r>
              <a:rPr lang="ru-RU" sz="2000" b="1" dirty="0"/>
              <a:t>, деловые и ролевые игры);</a:t>
            </a:r>
          </a:p>
          <a:p>
            <a:pPr lvl="0"/>
            <a:r>
              <a:rPr lang="ru-RU" sz="2000" b="1" dirty="0"/>
              <a:t>высокий уровень квалификации преподавателей – профессиональных дипломатов, имеющих дипломатические ранги «чрезвычайный и полномочный посол», «чрезвычайный и полномочный посланник»;</a:t>
            </a:r>
          </a:p>
          <a:p>
            <a:pPr lvl="0"/>
            <a:r>
              <a:rPr lang="ru-RU" sz="2000" b="1" dirty="0" smtClean="0"/>
              <a:t>практикумы </a:t>
            </a:r>
            <a:r>
              <a:rPr lang="ru-RU" sz="2000" b="1" dirty="0"/>
              <a:t>и мастер-классы лучших российских и иностранных </a:t>
            </a:r>
            <a:r>
              <a:rPr lang="ru-RU" sz="2000" b="1" dirty="0" smtClean="0"/>
              <a:t>преподавателей;</a:t>
            </a:r>
          </a:p>
          <a:p>
            <a:pPr lvl="0"/>
            <a:r>
              <a:rPr lang="ru-RU" sz="2000" b="1" dirty="0"/>
              <a:t>обязательное изучение второго </a:t>
            </a:r>
            <a:r>
              <a:rPr lang="ru-RU" sz="2000" b="1" dirty="0" smtClean="0"/>
              <a:t>иностранного языка </a:t>
            </a:r>
            <a:r>
              <a:rPr lang="ru-RU" sz="2000" b="1" dirty="0"/>
              <a:t>по уникальным методикам ДА </a:t>
            </a:r>
            <a:r>
              <a:rPr lang="ru-RU" sz="2000" b="1" dirty="0" smtClean="0"/>
              <a:t>МИД, </a:t>
            </a:r>
            <a:r>
              <a:rPr lang="ru-RU" sz="2000" b="1" dirty="0"/>
              <a:t>предполагающим изучение профессиональной лексики и терминологии на основе активного использования оригинальных источников и материалов на языке;  </a:t>
            </a:r>
          </a:p>
          <a:p>
            <a:r>
              <a:rPr lang="ru-RU" sz="2000" b="1" dirty="0"/>
              <a:t>профессиональная практика в государственных структурах, имеющих непосредственное отношение к международной деятельности Российской </a:t>
            </a:r>
            <a:r>
              <a:rPr lang="ru-RU" sz="2000" b="1" dirty="0" smtClean="0"/>
              <a:t>Федерации.</a:t>
            </a:r>
            <a:endParaRPr lang="ru-RU" sz="2000" b="1" dirty="0"/>
          </a:p>
          <a:p>
            <a:pPr lvl="0"/>
            <a:endParaRPr lang="ru-RU" sz="2000" b="1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316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ерфолента 7"/>
          <p:cNvSpPr/>
          <p:nvPr/>
        </p:nvSpPr>
        <p:spPr>
          <a:xfrm>
            <a:off x="784225" y="354013"/>
            <a:ext cx="7920038" cy="18430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611188" y="692150"/>
            <a:ext cx="8183562" cy="4187825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Формы участия работодателя в образовательном процессе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4005263"/>
            <a:ext cx="4032250" cy="1079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bg2"/>
                </a:solidFill>
              </a:rPr>
              <a:t>Организация практики</a:t>
            </a:r>
          </a:p>
          <a:p>
            <a:pPr algn="ctr" eaLnBrk="1" hangingPunct="1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0113" y="2349500"/>
            <a:ext cx="3671887" cy="115093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200" dirty="0"/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bg2"/>
                </a:solidFill>
              </a:rPr>
              <a:t>  </a:t>
            </a:r>
            <a:r>
              <a:rPr lang="ru-RU" sz="2400" dirty="0">
                <a:solidFill>
                  <a:schemeClr val="bg2"/>
                </a:solidFill>
              </a:rPr>
              <a:t>Формирование </a:t>
            </a:r>
            <a:r>
              <a:rPr lang="ru-RU" sz="2400" dirty="0" smtClean="0">
                <a:solidFill>
                  <a:schemeClr val="bg2"/>
                </a:solidFill>
              </a:rPr>
              <a:t>ОПОП</a:t>
            </a:r>
            <a:endParaRPr lang="ru-RU" sz="240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7900" y="3860800"/>
            <a:ext cx="3422650" cy="10080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Государственная итоговая </a:t>
            </a:r>
            <a:r>
              <a:rPr lang="ru-RU" sz="2400" dirty="0">
                <a:solidFill>
                  <a:schemeClr val="bg2"/>
                </a:solidFill>
              </a:rPr>
              <a:t>аттестация</a:t>
            </a:r>
          </a:p>
          <a:p>
            <a:pPr algn="ctr" eaLnBrk="1" hangingPunct="1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463" y="2133600"/>
            <a:ext cx="3317875" cy="1223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sz="2000" dirty="0">
                <a:solidFill>
                  <a:schemeClr val="bg2"/>
                </a:solidFill>
              </a:rPr>
              <a:t>Проведение занятий по отдельным дисциплинам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956550" y="1916113"/>
            <a:ext cx="1187450" cy="40338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468313" y="2197100"/>
            <a:ext cx="719137" cy="2168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5373688"/>
            <a:ext cx="3422650" cy="10795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bg2"/>
                </a:solidFill>
              </a:rPr>
              <a:t>Обратная связь</a:t>
            </a:r>
          </a:p>
          <a:p>
            <a:pPr algn="ctr" eaLnBrk="1" hangingPunct="1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4213" y="5445125"/>
            <a:ext cx="3422650" cy="1152525"/>
          </a:xfrm>
          <a:prstGeom prst="roundRect">
            <a:avLst/>
          </a:prstGeom>
          <a:solidFill>
            <a:srgbClr val="F763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bg2"/>
                </a:solidFill>
              </a:rPr>
              <a:t>Трудоустройство выпускников</a:t>
            </a:r>
          </a:p>
          <a:p>
            <a:pPr algn="ctr" eaLnBrk="1" hangingPunct="1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08318" y="1268413"/>
            <a:ext cx="9035682" cy="5400675"/>
            <a:chOff x="10" y="334"/>
            <a:chExt cx="5589" cy="2660"/>
          </a:xfrm>
        </p:grpSpPr>
        <p:sp>
          <p:nvSpPr>
            <p:cNvPr id="101388" name="AutoShape 12"/>
            <p:cNvSpPr>
              <a:spLocks noChangeArrowheads="1"/>
            </p:cNvSpPr>
            <p:nvPr/>
          </p:nvSpPr>
          <p:spPr bwMode="auto">
            <a:xfrm>
              <a:off x="1435" y="334"/>
              <a:ext cx="2713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18900000" scaled="1"/>
            </a:gradFill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2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Дисциплины</a:t>
              </a:r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10" y="1008"/>
              <a:ext cx="2027" cy="460"/>
            </a:xfrm>
            <a:prstGeom prst="rect">
              <a:avLst/>
            </a:prstGeom>
            <a:gradFill rotWithShape="1">
              <a:gsLst>
                <a:gs pos="0">
                  <a:srgbClr val="00B050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Современная</a:t>
              </a:r>
            </a:p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дипломатическая система </a:t>
              </a:r>
            </a:p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и многосторонняя дипломатия</a:t>
              </a:r>
              <a:endPara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3461" y="1044"/>
              <a:ext cx="2138" cy="453"/>
            </a:xfrm>
            <a:prstGeom prst="rect">
              <a:avLst/>
            </a:prstGeom>
            <a:gradFill rotWithShape="1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100000">
                  <a:srgbClr val="FF99CC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1391" name="Rectangle 15"/>
            <p:cNvSpPr>
              <a:spLocks noChangeArrowheads="1"/>
            </p:cNvSpPr>
            <p:nvPr/>
          </p:nvSpPr>
          <p:spPr bwMode="auto">
            <a:xfrm>
              <a:off x="1657" y="2427"/>
              <a:ext cx="2450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 flipH="1">
              <a:off x="1167" y="760"/>
              <a:ext cx="27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4152" y="795"/>
              <a:ext cx="363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26"/>
            <p:cNvSpPr>
              <a:spLocks noChangeShapeType="1"/>
            </p:cNvSpPr>
            <p:nvPr/>
          </p:nvSpPr>
          <p:spPr bwMode="auto">
            <a:xfrm flipH="1">
              <a:off x="2771" y="902"/>
              <a:ext cx="0" cy="1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415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97888" cy="93503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rgbClr val="7030A0"/>
                </a:solidFill>
              </a:rPr>
              <a:t>Дисциплины программы магистратуры</a:t>
            </a:r>
            <a:endParaRPr lang="ru-RU" altLang="ru-RU" b="1" dirty="0" smtClean="0">
              <a:solidFill>
                <a:srgbClr val="FF9933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68313" y="4005263"/>
            <a:ext cx="3311525" cy="11509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Дипломатия: эволюция и </a:t>
            </a:r>
          </a:p>
          <a:p>
            <a:pPr algn="ctr" eaLnBrk="1" hangingPunct="1"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современная практика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003800" y="4005263"/>
            <a:ext cx="3816350" cy="11509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Дипломатия </a:t>
            </a:r>
            <a:r>
              <a:rPr lang="ru-RU" sz="1600" dirty="0">
                <a:solidFill>
                  <a:srgbClr val="FFFF00"/>
                </a:solidFill>
                <a:latin typeface="Arial" charset="0"/>
                <a:cs typeface="Arial" charset="0"/>
              </a:rPr>
              <a:t>и практика </a:t>
            </a:r>
            <a:endParaRPr lang="ru-RU" sz="16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переговорного процесса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0246" name="Прямая со стрелкой 13"/>
          <p:cNvCxnSpPr>
            <a:cxnSpLocks noChangeShapeType="1"/>
          </p:cNvCxnSpPr>
          <p:nvPr/>
        </p:nvCxnSpPr>
        <p:spPr bwMode="auto">
          <a:xfrm flipH="1">
            <a:off x="3419475" y="2420938"/>
            <a:ext cx="720725" cy="1584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Прямая со стрелкой 15"/>
          <p:cNvCxnSpPr>
            <a:cxnSpLocks noChangeShapeType="1"/>
          </p:cNvCxnSpPr>
          <p:nvPr/>
        </p:nvCxnSpPr>
        <p:spPr bwMode="auto">
          <a:xfrm>
            <a:off x="5076825" y="2420938"/>
            <a:ext cx="431800" cy="1584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Прямоугольник 18"/>
          <p:cNvSpPr/>
          <p:nvPr/>
        </p:nvSpPr>
        <p:spPr>
          <a:xfrm>
            <a:off x="2627313" y="5516563"/>
            <a:ext cx="417671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000" dirty="0" smtClean="0">
              <a:solidFill>
                <a:schemeClr val="bg2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Дипломатическая служба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иностранных государств</a:t>
            </a:r>
            <a:endParaRPr lang="ru-RU" sz="2000" dirty="0">
              <a:solidFill>
                <a:schemeClr val="bg2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249" name="Прямоугольник 20"/>
          <p:cNvSpPr>
            <a:spLocks noChangeArrowheads="1"/>
          </p:cNvSpPr>
          <p:nvPr/>
        </p:nvSpPr>
        <p:spPr bwMode="auto">
          <a:xfrm>
            <a:off x="5651500" y="2708275"/>
            <a:ext cx="3384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Внешнеполитический </a:t>
            </a:r>
            <a: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</a:rPr>
              <a:t>процесс </a:t>
            </a:r>
            <a:r>
              <a:rPr lang="ru-RU" altLang="ru-RU" sz="1800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современной России</a:t>
            </a:r>
            <a:endParaRPr lang="ru-RU" altLang="ru-RU" sz="180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5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9"/>
          <p:cNvGrpSpPr>
            <a:grpSpLocks/>
          </p:cNvGrpSpPr>
          <p:nvPr/>
        </p:nvGrpSpPr>
        <p:grpSpPr bwMode="auto">
          <a:xfrm>
            <a:off x="179388" y="1556321"/>
            <a:ext cx="8351837" cy="4536504"/>
            <a:chOff x="209" y="476"/>
            <a:chExt cx="5167" cy="2234"/>
          </a:xfrm>
        </p:grpSpPr>
        <p:sp>
          <p:nvSpPr>
            <p:cNvPr id="101388" name="AutoShape 12"/>
            <p:cNvSpPr>
              <a:spLocks noChangeArrowheads="1"/>
            </p:cNvSpPr>
            <p:nvPr/>
          </p:nvSpPr>
          <p:spPr bwMode="auto">
            <a:xfrm>
              <a:off x="966" y="476"/>
              <a:ext cx="3475" cy="6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18900000" scaled="1"/>
            </a:gradFill>
            <a:ln w="9525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25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Министерство иностранных дел</a:t>
              </a:r>
            </a:p>
            <a:p>
              <a:pPr algn="ctr" eaLnBrk="1" hangingPunct="1">
                <a:defRPr/>
              </a:pPr>
              <a:r>
                <a:rPr lang="ru-RU" sz="25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РФ</a:t>
              </a:r>
              <a:endParaRPr lang="ru-RU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254" y="1398"/>
              <a:ext cx="2006" cy="3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Участвуют в формировании</a:t>
              </a: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и реализации </a:t>
              </a:r>
              <a:r>
                <a:rPr lang="ru-RU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ОПОП</a:t>
              </a:r>
              <a:endPara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3238" y="1389"/>
              <a:ext cx="2138" cy="453"/>
            </a:xfrm>
            <a:prstGeom prst="rect">
              <a:avLst/>
            </a:prstGeom>
            <a:gradFill rotWithShape="1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100000">
                  <a:srgbClr val="FF99CC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Проводят учебные занятия </a:t>
              </a:r>
            </a:p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дипломатической </a:t>
              </a:r>
              <a:endPara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направленности</a:t>
              </a:r>
            </a:p>
          </p:txBody>
        </p:sp>
        <p:sp>
          <p:nvSpPr>
            <p:cNvPr id="101391" name="Rectangle 15"/>
            <p:cNvSpPr>
              <a:spLocks noChangeArrowheads="1"/>
            </p:cNvSpPr>
            <p:nvPr/>
          </p:nvSpPr>
          <p:spPr bwMode="auto">
            <a:xfrm>
              <a:off x="209" y="2143"/>
              <a:ext cx="1336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1393" name="Rectangle 17"/>
            <p:cNvSpPr>
              <a:spLocks noChangeArrowheads="1"/>
            </p:cNvSpPr>
            <p:nvPr/>
          </p:nvSpPr>
          <p:spPr bwMode="auto">
            <a:xfrm>
              <a:off x="1635" y="2143"/>
              <a:ext cx="1648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Входят в состав</a:t>
              </a: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государственной </a:t>
              </a:r>
              <a:r>
                <a:rPr lang="ru-RU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</a:t>
              </a:r>
              <a:endPara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аттестационной</a:t>
              </a:r>
            </a:p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комиссии </a:t>
              </a:r>
              <a:endPara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3372" y="2143"/>
              <a:ext cx="1306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Выступают в качестве </a:t>
              </a:r>
            </a:p>
            <a:p>
              <a:pPr algn="ctr" eaLnBrk="1" hangingPunct="1">
                <a:defRPr/>
              </a:pPr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наставников после</a:t>
              </a:r>
            </a:p>
            <a:p>
              <a:pPr algn="ctr" eaLnBrk="1" hangingPunct="1">
                <a:defRPr/>
              </a:pPr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зачисления в систему</a:t>
              </a:r>
            </a:p>
            <a:p>
              <a:pPr algn="ctr" eaLnBrk="1" hangingPunct="1">
                <a:defRPr/>
              </a:pPr>
              <a:r>
                <a:rPr lang="ru-RU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МИД РФ </a:t>
              </a:r>
              <a:endPara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1275" name="Line 20"/>
            <p:cNvSpPr>
              <a:spLocks noChangeShapeType="1"/>
            </p:cNvSpPr>
            <p:nvPr/>
          </p:nvSpPr>
          <p:spPr bwMode="auto">
            <a:xfrm flipH="1">
              <a:off x="1746" y="1162"/>
              <a:ext cx="27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21"/>
            <p:cNvSpPr>
              <a:spLocks noChangeShapeType="1"/>
            </p:cNvSpPr>
            <p:nvPr/>
          </p:nvSpPr>
          <p:spPr bwMode="auto">
            <a:xfrm>
              <a:off x="3606" y="1162"/>
              <a:ext cx="363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26"/>
            <p:cNvSpPr>
              <a:spLocks noChangeShapeType="1"/>
            </p:cNvSpPr>
            <p:nvPr/>
          </p:nvSpPr>
          <p:spPr bwMode="auto">
            <a:xfrm flipH="1">
              <a:off x="4085" y="1859"/>
              <a:ext cx="1024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27"/>
            <p:cNvSpPr>
              <a:spLocks noChangeShapeType="1"/>
            </p:cNvSpPr>
            <p:nvPr/>
          </p:nvSpPr>
          <p:spPr bwMode="auto">
            <a:xfrm flipH="1">
              <a:off x="2615" y="1859"/>
              <a:ext cx="2361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28"/>
            <p:cNvSpPr>
              <a:spLocks noChangeShapeType="1"/>
            </p:cNvSpPr>
            <p:nvPr/>
          </p:nvSpPr>
          <p:spPr bwMode="auto">
            <a:xfrm flipH="1">
              <a:off x="922" y="1859"/>
              <a:ext cx="3964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415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97888" cy="1584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  <a:r>
              <a:rPr lang="ru-RU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участия работодателей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подготовки магистров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388" y="4941888"/>
            <a:ext cx="208915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Осуществляют руководство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практикой студентов</a:t>
            </a: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1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9933"/>
                </a:solidFill>
              </a:rPr>
              <a:t>Базы практик</a:t>
            </a:r>
            <a:endParaRPr lang="ru-RU" sz="3200" dirty="0">
              <a:solidFill>
                <a:srgbClr val="FF9933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334000"/>
          </a:xfrm>
        </p:spPr>
        <p:txBody>
          <a:bodyPr/>
          <a:lstStyle/>
          <a:p>
            <a:pPr algn="just"/>
            <a:r>
              <a:rPr lang="ru-RU" altLang="ru-RU" sz="2400" b="1" dirty="0" smtClean="0"/>
              <a:t>Министерство иностранных дел РФ;</a:t>
            </a:r>
          </a:p>
          <a:p>
            <a:pPr algn="just"/>
            <a:r>
              <a:rPr lang="ru-RU" altLang="ru-RU" sz="2400" b="1" dirty="0" smtClean="0"/>
              <a:t>Государственная дума РФ;</a:t>
            </a:r>
          </a:p>
          <a:p>
            <a:pPr algn="just"/>
            <a:r>
              <a:rPr lang="ru-RU" altLang="ru-RU" sz="2400" b="1" dirty="0" smtClean="0"/>
              <a:t>Совет Федерации РФ;</a:t>
            </a:r>
          </a:p>
          <a:p>
            <a:pPr algn="just"/>
            <a:r>
              <a:rPr lang="ru-RU" altLang="ru-RU" sz="2400" b="1" dirty="0"/>
              <a:t>Федеральное агентство по делам Содружества Независимых Государств, соотечественников, проживающих за рубежом, и по международному гуманитарному </a:t>
            </a:r>
            <a:r>
              <a:rPr lang="ru-RU" altLang="ru-RU" sz="2400" b="1" dirty="0" smtClean="0"/>
              <a:t>сотрудничеству (</a:t>
            </a:r>
            <a:r>
              <a:rPr lang="ru-RU" altLang="ru-RU" sz="2400" b="1" dirty="0" err="1" smtClean="0"/>
              <a:t>Россотрудничество</a:t>
            </a:r>
            <a:r>
              <a:rPr lang="ru-RU" altLang="ru-RU" sz="2400" b="1" dirty="0" smtClean="0"/>
              <a:t>).</a:t>
            </a:r>
          </a:p>
          <a:p>
            <a:pPr algn="just"/>
            <a:r>
              <a:rPr lang="ru-RU" altLang="ru-RU" sz="2400" b="1" dirty="0" smtClean="0"/>
              <a:t>Институт всеобщей истории РАН;</a:t>
            </a:r>
          </a:p>
          <a:p>
            <a:pPr algn="just"/>
            <a:r>
              <a:rPr lang="ru-RU" altLang="ru-RU" sz="2400" b="1" dirty="0" smtClean="0"/>
              <a:t>Институт востоковедения РАН;</a:t>
            </a:r>
          </a:p>
          <a:p>
            <a:pPr algn="just"/>
            <a:r>
              <a:rPr lang="ru-RU" altLang="ru-RU" sz="2400" b="1" dirty="0" smtClean="0"/>
              <a:t>Российский институт стратегических исследований;</a:t>
            </a:r>
          </a:p>
          <a:p>
            <a:pPr algn="just"/>
            <a:r>
              <a:rPr lang="ru-RU" altLang="ru-RU" sz="2400" b="1" dirty="0" smtClean="0"/>
              <a:t>Институт актуальных международных проблем ДА МИД;</a:t>
            </a:r>
          </a:p>
          <a:p>
            <a:pPr algn="just"/>
            <a:r>
              <a:rPr lang="ru-RU" altLang="ru-RU" sz="2400" b="1" dirty="0" smtClean="0"/>
              <a:t>Центр политических исследований России (ПИР-Центр) и др.</a:t>
            </a:r>
          </a:p>
          <a:p>
            <a:pPr algn="just"/>
            <a:endParaRPr lang="ru-RU" altLang="ru-RU" sz="2400" dirty="0" smtClean="0"/>
          </a:p>
          <a:p>
            <a:pPr algn="just"/>
            <a:endParaRPr lang="ru-RU" altLang="ru-RU" sz="2400" dirty="0" smtClean="0"/>
          </a:p>
          <a:p>
            <a:pPr algn="just">
              <a:buFont typeface="Arial" panose="020B0604020202020204" pitchFamily="34" charset="0"/>
              <a:buNone/>
            </a:pPr>
            <a:endParaRPr lang="ru-RU" altLang="ru-RU" sz="1400" dirty="0" smtClean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98TGp_Business_dark_ani">
  <a:themeElements>
    <a:clrScheme name="Default Design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598TGp_Business_dark_ani</Template>
  <TotalTime>1300</TotalTime>
  <Words>579</Words>
  <Application>Microsoft Office PowerPoint</Application>
  <PresentationFormat>Экран (4:3)</PresentationFormat>
  <Paragraphs>145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Verdana</vt:lpstr>
      <vt:lpstr>Wingdings</vt:lpstr>
      <vt:lpstr>598TGp_Business_dark_ani</vt:lpstr>
      <vt:lpstr>Презентация PowerPoint</vt:lpstr>
      <vt:lpstr>Презентация PowerPoint</vt:lpstr>
      <vt:lpstr> Направленность (профиль) подготовки магистров по кафедре дипломатии и консульской службы </vt:lpstr>
      <vt:lpstr>Миссия программы</vt:lpstr>
      <vt:lpstr>Конкурентные преимущества программы </vt:lpstr>
      <vt:lpstr>Презентация PowerPoint</vt:lpstr>
      <vt:lpstr>Презентация PowerPoint</vt:lpstr>
      <vt:lpstr>Презентация PowerPoint</vt:lpstr>
      <vt:lpstr>Базы практик</vt:lpstr>
      <vt:lpstr>Презентация PowerPoint</vt:lpstr>
      <vt:lpstr>Хочу быть дипломатом!!!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ПРАВО РОССИИ</dc:title>
  <dc:creator>Admin</dc:creator>
  <cp:lastModifiedBy>Володя</cp:lastModifiedBy>
  <cp:revision>164</cp:revision>
  <dcterms:created xsi:type="dcterms:W3CDTF">2009-11-28T19:42:13Z</dcterms:created>
  <dcterms:modified xsi:type="dcterms:W3CDTF">2020-05-10T07:23:21Z</dcterms:modified>
</cp:coreProperties>
</file>