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81" r:id="rId3"/>
    <p:sldId id="257" r:id="rId4"/>
    <p:sldId id="262" r:id="rId5"/>
    <p:sldId id="260" r:id="rId6"/>
    <p:sldId id="269" r:id="rId7"/>
    <p:sldId id="270" r:id="rId8"/>
    <p:sldId id="259" r:id="rId9"/>
    <p:sldId id="271" r:id="rId10"/>
    <p:sldId id="263" r:id="rId11"/>
    <p:sldId id="293" r:id="rId12"/>
    <p:sldId id="278" r:id="rId13"/>
    <p:sldId id="258" r:id="rId14"/>
    <p:sldId id="272" r:id="rId15"/>
    <p:sldId id="283" r:id="rId16"/>
    <p:sldId id="284" r:id="rId17"/>
    <p:sldId id="294" r:id="rId18"/>
    <p:sldId id="302" r:id="rId19"/>
    <p:sldId id="301" r:id="rId20"/>
    <p:sldId id="295" r:id="rId21"/>
    <p:sldId id="296" r:id="rId22"/>
    <p:sldId id="297" r:id="rId23"/>
    <p:sldId id="298" r:id="rId24"/>
    <p:sldId id="299" r:id="rId25"/>
    <p:sldId id="261" r:id="rId26"/>
    <p:sldId id="30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1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717F-0C0E-4796-8C1E-8A27C89BBA80}" type="datetimeFigureOut">
              <a:rPr lang="ru-RU" smtClean="0"/>
              <a:pPr/>
              <a:t>18.09.2022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F7A5-07FB-48A2-B1A2-90F4E7080A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746353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717F-0C0E-4796-8C1E-8A27C89BBA80}" type="datetimeFigureOut">
              <a:rPr lang="ru-RU" smtClean="0"/>
              <a:pPr/>
              <a:t>18.09.2022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F7A5-07FB-48A2-B1A2-90F4E7080A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373348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717F-0C0E-4796-8C1E-8A27C89BBA80}" type="datetimeFigureOut">
              <a:rPr lang="ru-RU" smtClean="0"/>
              <a:pPr/>
              <a:t>18.09.2022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F7A5-07FB-48A2-B1A2-90F4E7080A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173903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717F-0C0E-4796-8C1E-8A27C89BBA80}" type="datetimeFigureOut">
              <a:rPr lang="ru-RU" smtClean="0"/>
              <a:pPr/>
              <a:t>18.09.2022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F7A5-07FB-48A2-B1A2-90F4E7080A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047027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9385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384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717F-0C0E-4796-8C1E-8A27C89BBA80}" type="datetimeFigureOut">
              <a:rPr lang="ru-RU" smtClean="0"/>
              <a:pPr/>
              <a:t>18.09.2022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F7A5-07FB-48A2-B1A2-90F4E7080A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950887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717F-0C0E-4796-8C1E-8A27C89BBA80}" type="datetimeFigureOut">
              <a:rPr lang="ru-RU" smtClean="0"/>
              <a:pPr/>
              <a:t>18.09.2022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F7A5-07FB-48A2-B1A2-90F4E7080A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528744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717F-0C0E-4796-8C1E-8A27C89BBA80}" type="datetimeFigureOut">
              <a:rPr lang="ru-RU" smtClean="0"/>
              <a:pPr/>
              <a:t>18.09.2022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F7A5-07FB-48A2-B1A2-90F4E7080A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977443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717F-0C0E-4796-8C1E-8A27C89BBA80}" type="datetimeFigureOut">
              <a:rPr lang="ru-RU" smtClean="0"/>
              <a:pPr/>
              <a:t>18.09.2022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F7A5-07FB-48A2-B1A2-90F4E7080A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590820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717F-0C0E-4796-8C1E-8A27C89BBA80}" type="datetimeFigureOut">
              <a:rPr lang="ru-RU" smtClean="0"/>
              <a:pPr/>
              <a:t>18.09.2022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F7A5-07FB-48A2-B1A2-90F4E7080A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780867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717F-0C0E-4796-8C1E-8A27C89BBA80}" type="datetimeFigureOut">
              <a:rPr lang="ru-RU" smtClean="0"/>
              <a:pPr/>
              <a:t>18.09.2022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F7A5-07FB-48A2-B1A2-90F4E7080A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258286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717F-0C0E-4796-8C1E-8A27C89BBA80}" type="datetimeFigureOut">
              <a:rPr lang="ru-RU" smtClean="0"/>
              <a:pPr/>
              <a:t>18.09.2022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F7A5-07FB-48A2-B1A2-90F4E7080A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415436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DF47717F-0C0E-4796-8C1E-8A27C89BBA80}" type="datetimeFigureOut">
              <a:rPr lang="ru-RU" smtClean="0"/>
              <a:pPr/>
              <a:t>18.09.2022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6D1AF7A5-07FB-48A2-B1A2-90F4E7080A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07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5400" b="1" kern="1200">
          <a:ln w="19050">
            <a:solidFill>
              <a:srgbClr val="E4DA9C"/>
            </a:solidFill>
          </a:ln>
          <a:solidFill>
            <a:srgbClr val="E4DA9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anose="020B0502040204020203" pitchFamily="34" charset="0"/>
          <a:ea typeface="+mj-ea"/>
          <a:cs typeface="Microsoft New Tai Lue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dipacademy.ru/about/press/announcements/polozhenie-del-v-mire-update-politika-ekonomika-razvitie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628800"/>
            <a:ext cx="8928992" cy="4032448"/>
          </a:xfrm>
        </p:spPr>
        <p:txBody>
          <a:bodyPr/>
          <a:lstStyle/>
          <a:p>
            <a:br>
              <a:rPr lang="ru-RU" sz="2000" i="1" dirty="0"/>
            </a:br>
            <a:br>
              <a:rPr lang="ru-RU" sz="3200" i="1" dirty="0"/>
            </a:br>
            <a:br>
              <a:rPr lang="ru-RU" sz="3200" i="1" dirty="0"/>
            </a:br>
            <a:br>
              <a:rPr lang="ru-RU" sz="3200" i="1" dirty="0"/>
            </a:br>
            <a:br>
              <a:rPr lang="ru-RU" sz="3200" i="1" dirty="0"/>
            </a:br>
            <a:br>
              <a:rPr lang="ru-RU" sz="3200" i="1" dirty="0"/>
            </a:br>
            <a:br>
              <a:rPr lang="ru-RU" sz="3200" i="1" dirty="0"/>
            </a:br>
            <a:r>
              <a:rPr lang="ru-RU" sz="2800" i="1" dirty="0">
                <a:solidFill>
                  <a:srgbClr val="00B0F0"/>
                </a:solidFill>
              </a:rPr>
              <a:t>Кафедра дипломатии и консульской службы</a:t>
            </a:r>
            <a:br>
              <a:rPr lang="ru-RU" sz="3200" i="1" dirty="0"/>
            </a:br>
            <a:br>
              <a:rPr lang="ru-RU" sz="3200" i="1" dirty="0"/>
            </a:br>
            <a:r>
              <a:rPr lang="ru-RU" sz="4400" b="1" dirty="0">
                <a:solidFill>
                  <a:srgbClr val="FFFF00"/>
                </a:solidFill>
              </a:rPr>
              <a:t>Международное молодежное  сотрудничество: опыт участия, рекомендации</a:t>
            </a:r>
            <a:br>
              <a:rPr lang="ru-RU" sz="2800" dirty="0">
                <a:effectLst/>
              </a:rPr>
            </a:br>
            <a:br>
              <a:rPr lang="ru-RU" sz="2800" dirty="0">
                <a:effectLst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4221088"/>
            <a:ext cx="5616624" cy="2460710"/>
          </a:xfrm>
        </p:spPr>
        <p:txBody>
          <a:bodyPr>
            <a:normAutofit/>
          </a:bodyPr>
          <a:lstStyle/>
          <a:p>
            <a:pPr algn="r"/>
            <a:endParaRPr lang="ru-RU" sz="2400" b="1" dirty="0">
              <a:solidFill>
                <a:srgbClr val="FF0000"/>
              </a:solidFill>
            </a:endParaRPr>
          </a:p>
          <a:p>
            <a:pPr algn="r"/>
            <a:r>
              <a:rPr lang="ru-RU" sz="2400" b="1" dirty="0">
                <a:solidFill>
                  <a:srgbClr val="FF0000"/>
                </a:solidFill>
              </a:rPr>
              <a:t>Винокуров Владимир Иванович, доктор исторических наук, профессор</a:t>
            </a:r>
          </a:p>
        </p:txBody>
      </p:sp>
      <p:pic>
        <p:nvPicPr>
          <p:cNvPr id="5" name="Рисунок 4" descr="ПОЛОЖЕНИЕ ДЕЛ В МИРЕ: UPDATE – ПОЛИТИКА, ЭКОНОМИКА, РАЗВИТИЕ (Резюме Доклада)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"/>
            <a:ext cx="1937241" cy="16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ck_and_forth_questions_815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928670"/>
            <a:ext cx="3810000" cy="47625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76672"/>
            <a:ext cx="8773992" cy="6264696"/>
          </a:xfrm>
        </p:spPr>
        <p:txBody>
          <a:bodyPr>
            <a:normAutofit/>
          </a:bodyPr>
          <a:lstStyle/>
          <a:p>
            <a:pPr indent="0" algn="just">
              <a:spcAft>
                <a:spcPts val="800"/>
              </a:spcAft>
              <a:buNone/>
            </a:pPr>
            <a:r>
              <a:rPr lang="ru-RU" sz="2400" b="1" dirty="0">
                <a:solidFill>
                  <a:srgbClr val="3F4758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профилактика среди молодежи стран СНГ политического, религиозного и этнического экстремизма, пресечение распространения ксенофобии и нетерпимости; </a:t>
            </a:r>
            <a:endParaRPr lang="ru-RU" sz="24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800"/>
              </a:spcAft>
              <a:buNone/>
            </a:pPr>
            <a:r>
              <a:rPr lang="ru-RU" sz="2400" b="1" dirty="0">
                <a:solidFill>
                  <a:srgbClr val="3F4758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расширение взаимодействия молодых представителей этнических диаспор стран СНГ, поднятие уровня межэтнической толерантности и расширение межкультурного диалога; </a:t>
            </a:r>
            <a:endParaRPr lang="ru-RU" sz="24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800"/>
              </a:spcAft>
              <a:buNone/>
            </a:pPr>
            <a:r>
              <a:rPr lang="ru-RU" sz="2400" b="1" dirty="0">
                <a:solidFill>
                  <a:srgbClr val="3F4758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дальнейшее развитие научного и инновационного сотрудничества между студентами ВУЗов стран СНГ; </a:t>
            </a:r>
            <a:endParaRPr lang="ru-RU" sz="24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800"/>
              </a:spcAft>
              <a:buNone/>
            </a:pPr>
            <a:r>
              <a:rPr lang="ru-RU" sz="2400" b="1" dirty="0">
                <a:solidFill>
                  <a:srgbClr val="3F4758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обмен опытом работы с молодежью, научными, справочно-аналитическими и методическими материалами с участием научных и образовательных учреждений и организаций, средств массовой информации; </a:t>
            </a:r>
            <a:endParaRPr lang="ru-RU" sz="24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i="1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7740352" y="60212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>
            <a:normAutofit/>
          </a:bodyPr>
          <a:lstStyle/>
          <a:p>
            <a:pPr indent="0" algn="just">
              <a:spcAft>
                <a:spcPts val="800"/>
              </a:spcAft>
              <a:buNone/>
            </a:pPr>
            <a:endParaRPr lang="ru-RU" sz="2400" b="1" dirty="0">
              <a:solidFill>
                <a:schemeClr val="tx1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800"/>
              </a:spcAft>
              <a:buNone/>
            </a:pPr>
            <a:r>
              <a:rPr lang="ru-RU" sz="24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поддержка волонтерского движения и студенческих отрядов; </a:t>
            </a:r>
            <a:endParaRPr lang="ru-RU" sz="2400" b="1" dirty="0">
              <a:solidFill>
                <a:schemeClr val="tx1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800"/>
              </a:spcAft>
              <a:buNone/>
            </a:pPr>
            <a:r>
              <a:rPr lang="ru-RU" sz="24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содействие развитию молодежного культурно-познавательного туризма; </a:t>
            </a:r>
            <a:endParaRPr lang="ru-RU" sz="2400" b="1" dirty="0">
              <a:solidFill>
                <a:schemeClr val="tx1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800"/>
              </a:spcAft>
              <a:buNone/>
            </a:pPr>
            <a:r>
              <a:rPr lang="ru-RU" sz="24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поддержка создания сетевых сообществ и организация профессиональных молодежных обменов; —улучшение межгосударственной норматив- но-правовой базы международного молодежного сотрудничества; </a:t>
            </a:r>
            <a:endParaRPr lang="ru-RU" sz="2400" b="1" dirty="0">
              <a:solidFill>
                <a:schemeClr val="tx1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800"/>
              </a:spcAft>
              <a:buNone/>
            </a:pPr>
            <a:r>
              <a:rPr lang="ru-RU" sz="2400" b="1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другое международное молодежное сотрудничество, которое соответствует целям и задачам Стратегии от 10.12.2010 г.</a:t>
            </a:r>
            <a:endParaRPr lang="ru-RU" sz="2400" b="1" dirty="0">
              <a:solidFill>
                <a:schemeClr val="tx1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ru-RU" sz="3200" b="1" dirty="0">
                <a:solidFill>
                  <a:srgbClr val="3F475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Формы и механизмы</a:t>
            </a:r>
            <a:r>
              <a:rPr lang="ru-RU" sz="3200" dirty="0">
                <a:solidFill>
                  <a:srgbClr val="3F475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молодежного сотрудничества</a:t>
            </a:r>
            <a:br>
              <a:rPr lang="ru-RU" sz="3200" dirty="0">
                <a:effectLst/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4896544"/>
          </a:xfrm>
        </p:spPr>
        <p:txBody>
          <a:bodyPr>
            <a:normAutofit fontScale="92500"/>
          </a:bodyPr>
          <a:lstStyle/>
          <a:p>
            <a:pPr indent="0" algn="just">
              <a:lnSpc>
                <a:spcPct val="110000"/>
              </a:lnSpc>
              <a:spcAft>
                <a:spcPts val="800"/>
              </a:spcAft>
              <a:buNone/>
            </a:pPr>
            <a:r>
              <a:rPr lang="ru-RU" sz="2400" b="1" dirty="0">
                <a:solidFill>
                  <a:schemeClr val="tx1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реализация проектов и мероприятий, направленных на молодежь стран СНГ, в частности, проектов, публичных кампаний, межгосударственных молодежных акций, круглых столов, дискуссионных клубов, молодежных форумов и конференций, посвященных актуальным вопросам стран СНГ, проведение среди молодежи других массовых мероприятий; </a:t>
            </a:r>
            <a:endParaRPr lang="ru-RU" sz="2400" b="1" dirty="0">
              <a:solidFill>
                <a:schemeClr val="tx1"/>
              </a:solidFill>
              <a:effectLst/>
              <a:highlight>
                <a:srgbClr val="00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0000"/>
              </a:lnSpc>
              <a:spcAft>
                <a:spcPts val="800"/>
              </a:spcAft>
              <a:buNone/>
            </a:pPr>
            <a:r>
              <a:rPr lang="ru-RU" sz="2400" b="1" dirty="0">
                <a:solidFill>
                  <a:schemeClr val="tx1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разработка единой базы данных проектов стран СНГ в сфере молодежи; </a:t>
            </a:r>
            <a:endParaRPr lang="ru-RU" sz="2400" b="1" dirty="0">
              <a:solidFill>
                <a:schemeClr val="tx1"/>
              </a:solidFill>
              <a:effectLst/>
              <a:highlight>
                <a:srgbClr val="00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0000"/>
              </a:lnSpc>
              <a:spcAft>
                <a:spcPts val="800"/>
              </a:spcAft>
              <a:buNone/>
            </a:pPr>
            <a:r>
              <a:rPr lang="ru-RU" sz="2400" b="1" dirty="0">
                <a:solidFill>
                  <a:schemeClr val="tx1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развитие инфраструктуры, способствующей объединению молодежи и реализации молодежных инициатив; </a:t>
            </a:r>
            <a:endParaRPr lang="ru-RU" sz="2400" b="1" dirty="0">
              <a:solidFill>
                <a:schemeClr val="tx1"/>
              </a:solidFill>
              <a:effectLst/>
              <a:highlight>
                <a:srgbClr val="00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b="1" dirty="0"/>
          </a:p>
          <a:p>
            <a:endParaRPr lang="ru-RU" dirty="0"/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A1AABDDC-AAAE-8B39-2BB0-6D406A7A4BB9}"/>
              </a:ext>
            </a:extLst>
          </p:cNvPr>
          <p:cNvSpPr/>
          <p:nvPr/>
        </p:nvSpPr>
        <p:spPr>
          <a:xfrm>
            <a:off x="7668344" y="6191593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AB9FD3DA-0A17-F85D-9DB0-F4DE2F8C8C5C}"/>
              </a:ext>
            </a:extLst>
          </p:cNvPr>
          <p:cNvSpPr/>
          <p:nvPr/>
        </p:nvSpPr>
        <p:spPr>
          <a:xfrm>
            <a:off x="7956376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tick_figure_search_clues_anim_500_cl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-1143032"/>
            <a:ext cx="3571875" cy="47625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408712"/>
          </a:xfrm>
        </p:spPr>
        <p:txBody>
          <a:bodyPr>
            <a:normAutofit lnSpcReduction="10000"/>
          </a:bodyPr>
          <a:lstStyle/>
          <a:p>
            <a:pPr indent="450215" algn="just">
              <a:lnSpc>
                <a:spcPct val="110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3F4758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проведение среди молодежи конкурсов на лучшие проекты, решения, научно-технические разработки, статьи молодых интеллектуалов, с освещением данных событий в средствах массовой информации; </a:t>
            </a:r>
            <a:endParaRPr lang="ru-RU" sz="2400" b="1" dirty="0">
              <a:effectLst/>
              <a:highlight>
                <a:srgbClr val="00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0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3F4758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проведение симпозиумов и конференций, летних школ и совместных исследовательских проектов, в центре изучения которых актуальные научные проблемы; </a:t>
            </a:r>
            <a:endParaRPr lang="ru-RU" sz="2400" b="1" dirty="0">
              <a:effectLst/>
              <a:highlight>
                <a:srgbClr val="00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0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3F4758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создание базы данных о социальных технологиях и самообразовании молодежи молодежных научных исследованиях; </a:t>
            </a:r>
            <a:endParaRPr lang="ru-RU" sz="2400" b="1" dirty="0">
              <a:effectLst/>
              <a:highlight>
                <a:srgbClr val="00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0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3F4758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—подготовка и помощь в реализации межгосударственных комплексных мер, направленных на социальную защиту и адаптацию молодых людей к современным условиям жизни, интеграции в общество; </a:t>
            </a:r>
            <a:endParaRPr lang="ru-RU" sz="2400" b="1" dirty="0">
              <a:effectLst/>
              <a:highlight>
                <a:srgbClr val="00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i="1" dirty="0">
              <a:effectLst/>
              <a:highlight>
                <a:srgbClr val="FFFF00"/>
              </a:highlight>
            </a:endParaRPr>
          </a:p>
          <a:p>
            <a:endParaRPr lang="ru-RU" sz="2800" b="1" dirty="0">
              <a:effectLst/>
            </a:endParaRPr>
          </a:p>
          <a:p>
            <a:endParaRPr lang="ru-RU" sz="2800" dirty="0"/>
          </a:p>
        </p:txBody>
      </p:sp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76253DBB-17FE-3355-32DD-941CD39DCC6C}"/>
              </a:ext>
            </a:extLst>
          </p:cNvPr>
          <p:cNvSpPr/>
          <p:nvPr/>
        </p:nvSpPr>
        <p:spPr>
          <a:xfrm>
            <a:off x="7524328" y="63813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08712"/>
          </a:xfrm>
        </p:spPr>
        <p:txBody>
          <a:bodyPr>
            <a:normAutofit/>
          </a:bodyPr>
          <a:lstStyle/>
          <a:p>
            <a:endParaRPr lang="ru-RU" sz="2800" dirty="0"/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3D56B0-EE27-ED97-F556-46D3BE844E2E}"/>
              </a:ext>
            </a:extLst>
          </p:cNvPr>
          <p:cNvSpPr txBox="1"/>
          <p:nvPr/>
        </p:nvSpPr>
        <p:spPr>
          <a:xfrm>
            <a:off x="179512" y="476671"/>
            <a:ext cx="8784976" cy="6065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ru-RU" sz="2400" b="1" dirty="0">
                <a:solidFill>
                  <a:srgbClr val="3F4758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—посредством поощрения и проведения совместных научных исследований, посвященных проблемам молодежи, анализ и регулярный мониторинг процессов, протекающих в молодежной среде; </a:t>
            </a:r>
            <a:endParaRPr lang="ru-RU" sz="2400" b="1" dirty="0">
              <a:effectLst/>
              <a:highlight>
                <a:srgbClr val="00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sz="2400" b="1" dirty="0">
                <a:solidFill>
                  <a:srgbClr val="3F4758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применение широкого спектра современных информационных технологий в целях усиления молодежных связей, а также приобщения молодежи к культуре, традициям и истории народов стран Содружества; </a:t>
            </a:r>
            <a:endParaRPr lang="ru-RU" sz="2400" b="1" dirty="0">
              <a:effectLst/>
              <a:highlight>
                <a:srgbClr val="00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sz="2400" b="1" dirty="0">
                <a:solidFill>
                  <a:srgbClr val="3F4758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осуществление молодежных акций, направленных на противодействие проявлениям ксенофобии и нетерпимости среди молодежи; </a:t>
            </a:r>
            <a:endParaRPr lang="ru-RU" sz="2400" b="1" dirty="0">
              <a:effectLst/>
              <a:highlight>
                <a:srgbClr val="00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3F4758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интеграция в образовательный процесс принципов межкультурного диалога и популяризация здорового образа жизни; </a:t>
            </a:r>
            <a:endParaRPr lang="ru-RU" sz="2400" b="1" dirty="0">
              <a:effectLst/>
              <a:highlight>
                <a:srgbClr val="00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0164A32D-009C-70E0-C21F-D7E699FE7D93}"/>
              </a:ext>
            </a:extLst>
          </p:cNvPr>
          <p:cNvSpPr/>
          <p:nvPr/>
        </p:nvSpPr>
        <p:spPr>
          <a:xfrm>
            <a:off x="7380312" y="64533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332656"/>
            <a:ext cx="8496944" cy="6141296"/>
          </a:xfrm>
        </p:spPr>
        <p:txBody>
          <a:bodyPr>
            <a:normAutofit lnSpcReduction="10000"/>
          </a:bodyPr>
          <a:lstStyle/>
          <a:p>
            <a:pPr indent="450215" algn="just">
              <a:spcAft>
                <a:spcPts val="800"/>
              </a:spcAft>
            </a:pPr>
            <a:r>
              <a:rPr lang="ru-RU" sz="2400" b="1" dirty="0">
                <a:solidFill>
                  <a:srgbClr val="3F4758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расширения молодежного творчества посредством поддержки разработки совместной теле- и кинопродукции, театральных постановок, проведения художественных и музыкальных мероприятий; </a:t>
            </a:r>
            <a:endParaRPr lang="ru-RU" sz="2400" b="1" dirty="0">
              <a:effectLst/>
              <a:highlight>
                <a:srgbClr val="00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sz="2400" b="1" dirty="0">
                <a:solidFill>
                  <a:srgbClr val="3F4758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разработка и исполнение ежегодных конкурсов молодых музыкантов, исполнителей, художников при поддержке конкурсов для талантливой и творческой молодежи по линии Межгосударственного фонда гуманитарного сотрудничества стран Содружества; </a:t>
            </a:r>
            <a:endParaRPr lang="ru-RU" sz="2400" b="1" dirty="0">
              <a:effectLst/>
              <a:highlight>
                <a:srgbClr val="00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sz="2400" b="1" dirty="0">
                <a:solidFill>
                  <a:srgbClr val="3F4758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усовершенствование системы подготовки, переподготовки и повышения квалификации кадров национальных органов по делам молодежи, молодежных и детских общественных объединений; </a:t>
            </a:r>
            <a:endParaRPr lang="ru-RU" sz="2400" b="1" dirty="0">
              <a:effectLst/>
              <a:highlight>
                <a:srgbClr val="00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sz="2400" b="1" dirty="0">
                <a:solidFill>
                  <a:srgbClr val="3F4758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с целью реализации трудовых и социальных инициатив создание совместных студенческих отрядов; </a:t>
            </a:r>
            <a:endParaRPr lang="ru-RU" sz="2400" b="1" dirty="0">
              <a:effectLst/>
              <a:highlight>
                <a:srgbClr val="00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85D171C7-0150-287B-15BF-1594ED06A385}"/>
              </a:ext>
            </a:extLst>
          </p:cNvPr>
          <p:cNvSpPr/>
          <p:nvPr/>
        </p:nvSpPr>
        <p:spPr>
          <a:xfrm>
            <a:off x="7668344" y="61653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640960" cy="6213304"/>
          </a:xfrm>
        </p:spPr>
        <p:txBody>
          <a:bodyPr>
            <a:noAutofit/>
          </a:bodyPr>
          <a:lstStyle/>
          <a:p>
            <a:pPr indent="450215" algn="just">
              <a:spcAft>
                <a:spcPts val="800"/>
              </a:spcAft>
            </a:pPr>
            <a:endParaRPr lang="ru-RU" sz="2400" b="1" dirty="0">
              <a:solidFill>
                <a:srgbClr val="3F4758"/>
              </a:solidFill>
              <a:effectLst/>
              <a:highlight>
                <a:srgbClr val="00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sz="2400" b="1" dirty="0">
                <a:solidFill>
                  <a:srgbClr val="3F4758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нахождение и расширение контактов между молодежными организациями и объединениями стран СНГ, создание общей базы данных организаций; </a:t>
            </a:r>
            <a:endParaRPr lang="ru-RU" sz="2400" b="1" dirty="0">
              <a:effectLst/>
              <a:highlight>
                <a:srgbClr val="00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sz="2400" b="1" dirty="0">
                <a:solidFill>
                  <a:srgbClr val="3F4758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регулярное и широкое освещение в СМИ положительного опыта реализации молодежной политики стран Содружества; </a:t>
            </a:r>
            <a:endParaRPr lang="ru-RU" sz="2400" b="1" dirty="0">
              <a:effectLst/>
              <a:highlight>
                <a:srgbClr val="00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sz="2400" b="1" dirty="0">
                <a:solidFill>
                  <a:srgbClr val="3F4758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расширение и укрепление сотрудничества с международными региональными организациями в области работы с молодежью; </a:t>
            </a:r>
            <a:endParaRPr lang="ru-RU" sz="2400" b="1" dirty="0">
              <a:effectLst/>
              <a:highlight>
                <a:srgbClr val="00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3F4758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— организация молодежных лагерей, обменов, спортивных акций, стажировок </a:t>
            </a:r>
            <a:endParaRPr lang="ru-RU" sz="2400" b="1" dirty="0">
              <a:highlight>
                <a:srgbClr val="00FFFF"/>
              </a:highlight>
            </a:endParaRPr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6A0E4A-3B50-F359-FC15-5FD66879D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ru-RU" sz="1800" dirty="0">
                <a:effectLst/>
              </a:rPr>
            </a:br>
            <a:r>
              <a:rPr lang="ru-RU" sz="3600" dirty="0">
                <a:effectLst/>
              </a:rPr>
              <a:t>    </a:t>
            </a:r>
            <a:r>
              <a:rPr lang="ru-RU" sz="3600" b="1" dirty="0">
                <a:effectLst/>
              </a:rPr>
              <a:t>    Евразийский молодежный парламент </a:t>
            </a:r>
            <a:br>
              <a:rPr lang="ru-RU" sz="3600" b="1" dirty="0">
                <a:effectLst/>
              </a:rPr>
            </a:br>
            <a:r>
              <a:rPr lang="ru-RU" sz="3600" b="1" dirty="0">
                <a:effectLst/>
              </a:rPr>
              <a:t>(апрель 2012) </a:t>
            </a:r>
            <a:br>
              <a:rPr lang="ru-RU" sz="1800" b="1" dirty="0">
                <a:effectLst/>
              </a:rPr>
            </a:br>
            <a:endParaRPr lang="ru-RU" sz="1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847120-3AC7-2F63-9CE0-BAF8427E74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600200"/>
            <a:ext cx="5076056" cy="52578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2000" b="1" dirty="0">
                <a:effectLst/>
              </a:rPr>
              <a:t>позволяет: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000" b="1" dirty="0">
                <a:effectLst/>
              </a:rPr>
              <a:t>1) вовлечь молодежь в процесс принятия решений и в целом - управленческую деятельность на межгосударственном уровне, а также расширить ее возможности личностного и профессионального роста;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000" b="1" dirty="0">
                <a:effectLst/>
              </a:rPr>
              <a:t>2) получить навыки парламентской деятельность и законотворческой работы с целью совершенствования своих навыков, стать ответственными в общественно-политической работе и укреплять свою гражданскую и политическую культуры;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000" b="1" dirty="0">
                <a:effectLst/>
              </a:rPr>
              <a:t>3) обеспечить высокопрофессиональный диалог между различными народами, ставя в приоритет не собственные интересы, а достижение консенсуса и наибольшей эффективности в работе. Совместное принятие решений и получения опыта в работе на таком уровне позволит сформировать и «вырастить» новые управленческие кадры.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000" b="1" dirty="0">
                <a:effectLst/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300" b="1" dirty="0">
                <a:effectLst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42AFE34-1A36-3B1F-02DD-59565EE05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2560407"/>
            <a:ext cx="3466728" cy="1660681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730940362"/>
      </p:ext>
    </p:extLst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A390046-E729-E38C-A0F6-F9756FB6BB32}"/>
              </a:ext>
            </a:extLst>
          </p:cNvPr>
          <p:cNvSpPr txBox="1">
            <a:spLocks/>
          </p:cNvSpPr>
          <p:nvPr/>
        </p:nvSpPr>
        <p:spPr>
          <a:xfrm>
            <a:off x="179512" y="274638"/>
            <a:ext cx="8964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>
                <a:ln w="19050">
                  <a:solidFill>
                    <a:srgbClr val="E4DA9C"/>
                  </a:solidFill>
                </a:ln>
                <a:solidFill>
                  <a:srgbClr val="E4DA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ea typeface="+mj-ea"/>
                <a:cs typeface="Microsoft New Tai Lue" panose="020B0502040204020203" pitchFamily="34" charset="0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800" dirty="0"/>
              <a:t> Молодёжная межпарламентская ассамблея государств – участников СНГ (ноябрь 2012)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BD435C-0D1D-16A7-F171-FA7E1B8211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0" y="1417638"/>
            <a:ext cx="4244280" cy="54403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sz="2000" b="1" dirty="0"/>
              <a:t>Основная задача - содействие деятельности МПА СНГ в осуществлении законотворческой деятельности и принятии решений, затрагивающих права и законные интересы молодежи, создание условий для эффективной реализации потенциала молодёжи и её активного участия в социально-экономических и общественно-политических процессах СНГ, привлечение представителей молодежи к работе в международных парламентских структурах, учет мнения молодежи в вопросах развития СНГ. </a:t>
            </a:r>
          </a:p>
          <a:p>
            <a:pPr>
              <a:lnSpc>
                <a:spcPct val="90000"/>
              </a:lnSpc>
            </a:pPr>
            <a:endParaRPr lang="ru-RU" sz="18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898876E-7DFA-1698-B189-3FC04574C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3055461"/>
            <a:ext cx="4038600" cy="161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177754"/>
      </p:ext>
    </p:extLst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C2E5E-D9A4-0738-169A-2D7A8BC16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200" b="1" dirty="0">
                <a:effectLst/>
              </a:rPr>
              <a:t>  Ассоциация молодёжных правительств Российской Федерации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CBA908-7E0D-287D-84ED-BF70C9181A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5472608" cy="498316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effectLst/>
              </a:rPr>
              <a:t>Функционирует в целях реализации Основ государственной молодёжной политики Российской Федерации на период до 2025 года, утвержденных Распоряжением Правительства Российской Федерации от 29 ноября 2014 г. No2403-p. 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effectLst/>
              </a:rPr>
              <a:t>Является координационным органом по вопросам обеспечения согласованного функционирования и взаимодействия Молодёжных правительств (администраций), созданных при исполнительной власти всех уровней субъектов Российской Федерации.</a:t>
            </a:r>
          </a:p>
          <a:p>
            <a:pPr>
              <a:lnSpc>
                <a:spcPct val="90000"/>
              </a:lnSpc>
            </a:pPr>
            <a:endParaRPr lang="ru-RU" sz="1500" dirty="0"/>
          </a:p>
        </p:txBody>
      </p:sp>
      <p:pic>
        <p:nvPicPr>
          <p:cNvPr id="4" name="Picutre 1">
            <a:extLst>
              <a:ext uri="{FF2B5EF4-FFF2-40B4-BE49-F238E27FC236}">
                <a16:creationId xmlns:a16="http://schemas.microsoft.com/office/drawing/2014/main" id="{D95568CF-CFDB-D79F-B7C1-609C83E1DD43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940152" y="2073147"/>
            <a:ext cx="2746648" cy="25079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6423103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Вопросы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8112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ru-RU" b="1" dirty="0"/>
              <a:t>Основные вехи становления молодежного сотрудничества в рамках СНГ.</a:t>
            </a:r>
          </a:p>
          <a:p>
            <a:pPr marL="0" indent="0">
              <a:buNone/>
            </a:pPr>
            <a:r>
              <a:rPr lang="ru-RU" b="1" dirty="0"/>
              <a:t>2. Задачи, принципы</a:t>
            </a:r>
            <a:r>
              <a:rPr lang="ru-RU" sz="3200" b="1" dirty="0"/>
              <a:t>, направления, формы и механизмы международного молодежного сотрудничества.</a:t>
            </a:r>
          </a:p>
          <a:p>
            <a:pPr marL="0" indent="0">
              <a:buNone/>
            </a:pPr>
            <a:r>
              <a:rPr lang="ru-RU" sz="3200" b="1" dirty="0"/>
              <a:t>3. Главные </a:t>
            </a:r>
            <a:r>
              <a:rPr lang="ru-RU" sz="3200" b="1" dirty="0" err="1"/>
              <a:t>акторы</a:t>
            </a:r>
            <a:r>
              <a:rPr lang="ru-RU" sz="3200" b="1" dirty="0"/>
              <a:t> международного молодежного сотрудничества.</a:t>
            </a:r>
          </a:p>
          <a:p>
            <a:pPr marL="0" indent="0">
              <a:buNone/>
            </a:pPr>
            <a:r>
              <a:rPr lang="ru-RU" sz="3200" b="1" dirty="0"/>
              <a:t>4. </a:t>
            </a:r>
            <a:r>
              <a:rPr lang="ru-RU" b="1" dirty="0"/>
              <a:t>Государственная молодежная политика и ее основные направления.</a:t>
            </a:r>
          </a:p>
          <a:p>
            <a:pPr marL="0" indent="0">
              <a:buNone/>
            </a:pPr>
            <a:r>
              <a:rPr lang="ru-RU" sz="3200" b="1" dirty="0"/>
              <a:t>5. Стратегия молодежного сотрудничества в рамках СНГ </a:t>
            </a:r>
            <a:r>
              <a:rPr lang="ru-RU" sz="32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2021–2030 гг.</a:t>
            </a:r>
            <a:endParaRPr lang="ru-RU" sz="3200" b="1" dirty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1B2411-EAF4-E187-14E1-E07A976F7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3F475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Нормативно-правовая база сотрудничества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72C7B0-8898-8197-0B8B-C7A8136CD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24536"/>
          </a:xfrm>
        </p:spPr>
        <p:txBody>
          <a:bodyPr>
            <a:normAutofit fontScale="77500" lnSpcReduction="20000"/>
          </a:bodyPr>
          <a:lstStyle/>
          <a:p>
            <a:pPr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мире:</a:t>
            </a:r>
          </a:p>
          <a:p>
            <a:pPr indent="450215" algn="just">
              <a:lnSpc>
                <a:spcPct val="120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Всемирная программа действий, </a:t>
            </a:r>
            <a:r>
              <a:rPr lang="ru-RU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касающася</a:t>
            </a:r>
            <a:r>
              <a:rPr lang="ru-RU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молодежи, до 2000 года и на последующий период (1995); </a:t>
            </a:r>
            <a:endParaRPr lang="ru-RU" sz="28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20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Лиссабонская декларация по молодежной политике и программам (1998 ) </a:t>
            </a:r>
          </a:p>
          <a:p>
            <a:pPr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странах СНГ: </a:t>
            </a:r>
          </a:p>
          <a:p>
            <a:pPr marL="628650" indent="-285750" algn="just">
              <a:lnSpc>
                <a:spcPct val="120000"/>
              </a:lnSpc>
              <a:spcAft>
                <a:spcPts val="800"/>
              </a:spcAft>
              <a:buFontTx/>
              <a:buChar char="-"/>
            </a:pPr>
            <a:r>
              <a:rPr lang="ru-RU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Соглашение государств — членов СНГ о сотрудничестве в сфере работы с молодежью (2005 г.), Соглашение о гуманитарном сотрудничестве государств — членов СНГ (2005 г.), </a:t>
            </a:r>
          </a:p>
          <a:p>
            <a:pPr marL="628650" indent="-285750" algn="just">
              <a:lnSpc>
                <a:spcPct val="120000"/>
              </a:lnSpc>
              <a:spcAft>
                <a:spcPts val="800"/>
              </a:spcAft>
              <a:buFontTx/>
              <a:buChar char="-"/>
            </a:pPr>
            <a:r>
              <a:rPr lang="ru-RU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международного молодежного сотрудничества.</a:t>
            </a: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ru-RU" sz="18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EB17631F-BB47-1A88-C070-74002C0A25DF}"/>
              </a:ext>
            </a:extLst>
          </p:cNvPr>
          <p:cNvSpPr/>
          <p:nvPr/>
        </p:nvSpPr>
        <p:spPr>
          <a:xfrm>
            <a:off x="7524328" y="63093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525105"/>
      </p:ext>
    </p:extLst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8C88B9-B8F1-3BF1-B326-310F57D74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Модельные законодательные акты:</a:t>
            </a:r>
          </a:p>
          <a:p>
            <a:pPr indent="0" algn="just">
              <a:spcAft>
                <a:spcPts val="800"/>
              </a:spcAft>
              <a:buNone/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«О статусе учащегося», 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800"/>
              </a:spcAft>
              <a:buNone/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«О воспитании детей и молодежи», 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800"/>
              </a:spcAft>
              <a:buNone/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«Об основных гарантиях прав ребенка в государстве», 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800"/>
              </a:spcAft>
              <a:buNone/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«О физической культуре и спорте», 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800"/>
              </a:spcAft>
              <a:buNone/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«О защите детей от информации, причиняющей вред их здоровью и развитию», 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800"/>
              </a:spcAft>
              <a:buNone/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«О добровольчестве (волонтерстве)» и др. 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016604"/>
      </p:ext>
    </p:extLst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30533E-A6AF-9B67-C13E-4D8E623DB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dirty="0">
                <a:solidFill>
                  <a:srgbClr val="3F4758"/>
                </a:solidFill>
                <a:effectLst/>
                <a:latin typeface="Times New Roman" panose="02020603050405020304" pitchFamily="18" charset="0"/>
              </a:rPr>
              <a:t>Основные направления государственной молодежной политики</a:t>
            </a:r>
            <a:br>
              <a:rPr lang="ru-RU" sz="1800" dirty="0">
                <a:solidFill>
                  <a:srgbClr val="3F4758"/>
                </a:solidFill>
                <a:effectLst/>
                <a:latin typeface="Times New Roman" panose="02020603050405020304" pitchFamily="18" charset="0"/>
              </a:rPr>
            </a:br>
            <a:endParaRPr lang="ru-RU" sz="1800" dirty="0">
              <a:solidFill>
                <a:srgbClr val="3F4758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941103-8FC6-793D-2382-B358C9F8E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412776"/>
            <a:ext cx="8579296" cy="5170586"/>
          </a:xfrm>
        </p:spPr>
        <p:txBody>
          <a:bodyPr>
            <a:normAutofit fontScale="85000" lnSpcReduction="10000"/>
          </a:bodyPr>
          <a:lstStyle/>
          <a:p>
            <a:pPr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ru-RU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государственная поддержка молодых граждан: в сфере образования, воспитания и развития; в сфере культуры и искусства; оказавшихся в трудной жизненной ситуации, нуждающихся в социальном обслуживании, социальной реабилитации и адаптации; </a:t>
            </a:r>
            <a:endParaRPr lang="ru-RU" sz="24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ru-RU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государственная поддержка: молодых семей; молодых ученых; молодых специалистов; молодежного предпринимательства; </a:t>
            </a:r>
            <a:endParaRPr lang="ru-RU" sz="24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ru-RU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содействие молодым гражданам в области: охраны здоровья, профилактики опасных заболеваний; физической культуры, спорта, формирования здорового образа жизни; обеспечения экономической самостоятельности и реализации трудовых прав и обязанностей; </a:t>
            </a:r>
            <a:endParaRPr lang="ru-RU" sz="24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ru-RU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поддержка общественно значимых инициатив, общественно политической деятельности молодежи и молодежных общественных объединений, международного молодежного сотрудничества. </a:t>
            </a:r>
            <a:endParaRPr lang="ru-RU" sz="24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56146439"/>
      </p:ext>
    </p:extLst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02F30C-CAEE-1E87-CB9E-9A84DFE0D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Стратегия международного молодежного сотрудничества</a:t>
            </a:r>
            <a:r>
              <a:rPr lang="ru-RU" sz="32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2021–2030 гг.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DD7112-073B-E8FC-5E4B-63D654AE0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Советом по делам молодежи государств – участников СНГ при поддержке Молодежной межпарламентской ассамблеи государств – участников СНГ и является логическим продолжением прежней аналогичной Стратегии на период до 2020 года.</a:t>
            </a:r>
          </a:p>
          <a:p>
            <a:r>
              <a:rPr lang="ru-RU" sz="18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Решением от 29 мая 2020 года Совет глав правительств СНГ.</a:t>
            </a:r>
          </a:p>
          <a:p>
            <a:r>
              <a:rPr lang="ru-RU" sz="18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indent="0" algn="just">
              <a:lnSpc>
                <a:spcPct val="110000"/>
              </a:lnSpc>
              <a:spcAft>
                <a:spcPts val="800"/>
              </a:spcAft>
              <a:buNone/>
            </a:pPr>
            <a:r>
              <a:rPr lang="ru-RU" sz="18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доступа молодежи к социальным правам, в том числе качественному образованию, и повышение ее конкурентоспособности на рынке труда;</a:t>
            </a:r>
          </a:p>
          <a:p>
            <a:pPr indent="0" algn="just">
              <a:lnSpc>
                <a:spcPct val="110000"/>
              </a:lnSpc>
              <a:spcAft>
                <a:spcPts val="800"/>
              </a:spcAft>
              <a:buNone/>
            </a:pPr>
            <a:r>
              <a:rPr lang="ru-RU" sz="18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расширения позитивного взаимодействия молодежи государств – участников СНГ в интернет-пространстве;</a:t>
            </a:r>
          </a:p>
          <a:p>
            <a:pPr indent="0" algn="just">
              <a:lnSpc>
                <a:spcPct val="110000"/>
              </a:lnSpc>
              <a:spcAft>
                <a:spcPts val="800"/>
              </a:spcAft>
              <a:buNone/>
            </a:pPr>
            <a:r>
              <a:rPr lang="ru-RU" sz="18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памяти у молодых поколений о подвиге советского народа в Великой Отечественной войне 1941–1945 годов, ее итогов и уроков.</a:t>
            </a:r>
          </a:p>
          <a:p>
            <a:endParaRPr lang="ru-RU" sz="1800" b="1" dirty="0"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642972"/>
      </p:ext>
    </p:extLst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147A0B-BF10-330A-252B-328701749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3F475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Рекомендации по эффективной реализации международного молодежного сотрудничества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221511-771E-12A7-F789-7B2A42E3F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pPr indent="450215" algn="just">
              <a:spcAft>
                <a:spcPts val="800"/>
              </a:spcAft>
            </a:pPr>
            <a:r>
              <a:rPr lang="ru-RU" sz="2400" b="1" dirty="0">
                <a:solidFill>
                  <a:srgbClr val="3F4758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ежегодное формирование консолидированного плана мероприятий (проектов) в области международного молодежного сотрудничества;</a:t>
            </a:r>
            <a:endParaRPr lang="ru-RU" sz="24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sz="2400" b="1" dirty="0">
                <a:solidFill>
                  <a:srgbClr val="3F4758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организация конкурсов и предоставления грантов; </a:t>
            </a:r>
            <a:endParaRPr lang="ru-RU" sz="24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sz="2400" b="1" dirty="0">
                <a:solidFill>
                  <a:srgbClr val="3F4758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оказание молодежным объединениям и организациям в реализации ими межгосударственных программ и проектов информационной, организационной и иной поддержки; </a:t>
            </a:r>
            <a:endParaRPr lang="ru-RU" sz="24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3800" b="1" dirty="0"/>
          </a:p>
        </p:txBody>
      </p:sp>
    </p:spTree>
    <p:extLst>
      <p:ext uri="{BB962C8B-B14F-4D97-AF65-F5344CB8AC3E}">
        <p14:creationId xmlns:p14="http://schemas.microsoft.com/office/powerpoint/2010/main" val="1466880710"/>
      </p:ext>
    </p:extLst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eck_it_off_your_list_500_clr_793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844824"/>
            <a:ext cx="3357586" cy="266429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1800" y="571480"/>
            <a:ext cx="6192688" cy="60722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Рекомендации по эффективной реализации международного молодежного сотрудничества</a:t>
            </a:r>
            <a:endParaRPr lang="ru-RU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1476EA-BCEA-4B37-7A16-C2CBDD048441}"/>
              </a:ext>
            </a:extLst>
          </p:cNvPr>
          <p:cNvSpPr txBox="1"/>
          <p:nvPr/>
        </p:nvSpPr>
        <p:spPr>
          <a:xfrm>
            <a:off x="2555776" y="1700808"/>
            <a:ext cx="6264696" cy="5242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ru-RU" sz="2400" b="1" dirty="0">
                <a:solidFill>
                  <a:srgbClr val="3F4758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создание межгосударственной программы поддержки лидеров детских и молодежных объединений и организаций; </a:t>
            </a:r>
            <a:endParaRPr lang="ru-RU" sz="24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sz="2400" b="1" dirty="0">
                <a:solidFill>
                  <a:srgbClr val="3F4758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дальнейшее развитие практики проведения в СНГ годов, предназначенных для углубления тематики гуманитарного сотрудничества;</a:t>
            </a:r>
            <a:endParaRPr lang="ru-RU" sz="24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sz="2400" b="1" dirty="0">
                <a:solidFill>
                  <a:srgbClr val="3F4758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с учетом изменяющихся реалий общественно-экономической и социально-политической жизни предстоит дальнейшая работа по поиску оптимальных вариантов молодежного сотрудничества и путей их реализации.</a:t>
            </a:r>
            <a:endParaRPr lang="ru-RU" sz="24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2CAE2AC4-0226-9DE0-DA6F-F2A68E4E81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3" b="20227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3981686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490066"/>
          </a:xfrm>
        </p:spPr>
        <p:txBody>
          <a:bodyPr/>
          <a:lstStyle/>
          <a:p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6984776" cy="56886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Международное молодежное сотрудничество </a:t>
            </a:r>
            <a:r>
              <a:rPr lang="ru-RU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о</a:t>
            </a:r>
            <a:r>
              <a:rPr lang="ru-RU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дно из самых актуальных направлений сферы молодёжной политики, включающее общение, создание совместных проектов, поиск единомышленников и друзей по всему миру, </a:t>
            </a:r>
            <a:r>
              <a:rPr lang="ru-RU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международных мероприятиях.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молодежной политикой </a:t>
            </a:r>
            <a:r>
              <a:rPr lang="ru-RU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понимают совокупность мер законодательного и исполнительного характера, направленных на реализацию потребностей молодежи и ее адаптацию в современном обществе. </a:t>
            </a:r>
          </a:p>
          <a:p>
            <a:pPr marL="0" indent="0">
              <a:buNone/>
            </a:pPr>
            <a:endParaRPr lang="ru-RU" sz="2400" b="1" dirty="0"/>
          </a:p>
        </p:txBody>
      </p:sp>
      <p:pic>
        <p:nvPicPr>
          <p:cNvPr id="4" name="Рисунок 3" descr="weatherman_without_map_wapday-com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516215" y="1916832"/>
            <a:ext cx="2170583" cy="33337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Соглашение государств — членов СНГ о сотрудничестве в сфере работы с молодежью (25.11.2005)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1417983"/>
            <a:ext cx="7128792" cy="5165378"/>
          </a:xfrm>
        </p:spPr>
        <p:txBody>
          <a:bodyPr>
            <a:noAutofit/>
          </a:bodyPr>
          <a:lstStyle/>
          <a:p>
            <a:pPr indent="0" algn="just">
              <a:spcAft>
                <a:spcPts val="800"/>
              </a:spcAft>
              <a:buNone/>
            </a:pPr>
            <a:r>
              <a:rPr lang="ru-RU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— разработка и реализация межгосударственных программ и отдельных проектов, которые представляют взаимный интерес; </a:t>
            </a:r>
          </a:p>
          <a:p>
            <a:pPr indent="0" algn="just">
              <a:spcAft>
                <a:spcPts val="800"/>
              </a:spcAft>
              <a:buNone/>
            </a:pPr>
            <a:r>
              <a:rPr lang="ru-RU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— взаимодействие в подготовке профессиональных кадров в сфере работы с молодежью; 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	— обмен научными, справочно-информационными и методическими изданиями, статистической и иной информацией, опытом работы государственных органов, молодежных общественных организаций и иных организаций и объединений, принимающих участие в реализации государственной молодежной политики и поддержке молодежных инициатив; — проведение совместных мероприятий и научных исследований по проблемам молодежной политики и молодежного сотрудничества </a:t>
            </a:r>
          </a:p>
        </p:txBody>
      </p:sp>
      <p:pic>
        <p:nvPicPr>
          <p:cNvPr id="8" name="Рисунок 7" descr="img1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1728192" cy="244827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ssure_sign_paper_500_clr_923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7008" y="2348880"/>
            <a:ext cx="2668808" cy="223224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476672"/>
            <a:ext cx="6845272" cy="6192688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Главные задачи молодежного сотрудничества 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рамках СНГ</a:t>
            </a:r>
          </a:p>
          <a:p>
            <a:pPr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ru-RU" sz="21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воспитание молодежи в духе общечеловеческих гуманистических ценностей, культуры мира, толерантности, межнационального и межконфессионального согласия, дружбы и добрососедства, уважения к культуре, языкам, истории и традициям иных народов; </a:t>
            </a:r>
            <a:endParaRPr lang="ru-RU" sz="21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ru-RU" sz="21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формирование у молодежи активной жизненной позиции, вовлечение молодежи в политическую, общественную, экономическую и социальную жизнь своих стран, а также в межгосударственное сотрудничество [5]; </a:t>
            </a:r>
            <a:endParaRPr lang="ru-RU" sz="21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ru-RU" sz="21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поощрение молодежных созидательных инноваций во всех сферах и участия молодежи в разработке современных технологий; </a:t>
            </a:r>
            <a:endParaRPr lang="ru-RU" sz="21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000" dirty="0">
              <a:solidFill>
                <a:schemeClr val="bg2"/>
              </a:solidFill>
            </a:endParaRP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DFE5990A-095E-62BF-99B6-6FDF44A54181}"/>
              </a:ext>
            </a:extLst>
          </p:cNvPr>
          <p:cNvSpPr/>
          <p:nvPr/>
        </p:nvSpPr>
        <p:spPr>
          <a:xfrm>
            <a:off x="7452320" y="61653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332656"/>
            <a:ext cx="8579296" cy="6408712"/>
          </a:xfrm>
        </p:spPr>
        <p:txBody>
          <a:bodyPr>
            <a:normAutofit fontScale="62500" lnSpcReduction="20000"/>
          </a:bodyPr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эффективной модели взаимодействия детских и молодежных общественных объединений и организаций стран Содружества; </a:t>
            </a:r>
            <a:endParaRPr lang="ru-RU" sz="32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формирование у молодежи экологического сознания и позитивных социальных мотивов, навыков здорового образа жизни; </a:t>
            </a:r>
            <a:endParaRPr lang="ru-RU" sz="32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формирование основ правовой, ресурсной, организационной, информационной и другой поддержки молодежи для ее участия в межгосударственных культурных, образовательных, научных, интеллектуальных и спортивных программах; </a:t>
            </a:r>
            <a:endParaRPr lang="ru-RU" sz="32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вовлечение молодежи в деятельность, направленную на сохранение и приумножение культурного наследия народов Содружества; </a:t>
            </a:r>
            <a:endParaRPr lang="ru-RU" sz="32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обеспечение мобильности молодежи и вовлеченности ее в международное сотрудничество.</a:t>
            </a:r>
            <a:endParaRPr lang="ru-RU" sz="32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br>
              <a:rPr lang="ru-RU" sz="2800" b="1" dirty="0">
                <a:solidFill>
                  <a:srgbClr val="3F475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 dirty="0">
                <a:solidFill>
                  <a:srgbClr val="3F475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Принципы </a:t>
            </a:r>
            <a:r>
              <a:rPr lang="ru-RU" sz="2800" dirty="0">
                <a:solidFill>
                  <a:srgbClr val="3F475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международного молодежного сотрудничества стран СНГ </a:t>
            </a:r>
            <a:br>
              <a:rPr lang="ru-RU" sz="2800" dirty="0"/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5112568"/>
          </a:xfrm>
        </p:spPr>
        <p:txBody>
          <a:bodyPr>
            <a:normAutofit/>
          </a:bodyPr>
          <a:lstStyle/>
          <a:p>
            <a:pPr indent="0" algn="just">
              <a:spcAft>
                <a:spcPts val="800"/>
              </a:spcAft>
              <a:buNone/>
            </a:pPr>
            <a:r>
              <a:rPr lang="ru-RU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демократичность, соблюдение прав и свобод молодых граждан; </a:t>
            </a:r>
            <a:endParaRPr lang="ru-RU" sz="24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800"/>
              </a:spcAft>
              <a:buNone/>
            </a:pPr>
            <a:r>
              <a:rPr lang="ru-RU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обеспечение равных возможностей для молодежи стран СНГ независимо от национальности, пола, социального положения, языка и религиозной принадлежности; </a:t>
            </a:r>
            <a:endParaRPr lang="ru-RU" sz="24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800"/>
              </a:spcAft>
              <a:buNone/>
            </a:pPr>
            <a:r>
              <a:rPr lang="ru-RU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уважение традиционных ценностей и культуры народов СНГ; </a:t>
            </a:r>
            <a:endParaRPr lang="ru-RU" sz="24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800"/>
              </a:spcAft>
              <a:buNone/>
            </a:pPr>
            <a:r>
              <a:rPr lang="ru-RU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развитие межкультурного и межрелигиозного диалога;</a:t>
            </a:r>
            <a:endParaRPr lang="ru-RU" sz="24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— в формировании и развитии механизмов международного молодежного сотрудничества использование прогрессивных </a:t>
            </a:r>
            <a:r>
              <a:rPr lang="ru-RU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инновационных подходов. </a:t>
            </a: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ZG6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8404966" cy="511256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548982" cy="1080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Основные направления международного молодежного сотрудничества стран СНГ</a:t>
            </a:r>
            <a:endParaRPr lang="ru-RU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140F26-A235-1E46-7474-FEC9B49F5DF9}"/>
              </a:ext>
            </a:extLst>
          </p:cNvPr>
          <p:cNvSpPr txBox="1"/>
          <p:nvPr/>
        </p:nvSpPr>
        <p:spPr>
          <a:xfrm>
            <a:off x="611560" y="1556792"/>
            <a:ext cx="8064896" cy="4729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ru-RU" sz="24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обеспечение равного доступа к качественному образованию; внедрение новых форм обучения, в том числе, создание сетевых учебных заведений и использование дистанционного и неформального обучения; </a:t>
            </a:r>
            <a:endParaRPr lang="ru-RU" sz="24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sz="24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помощь в трудоустройстве и карьерном росте, профессиональная подготовка и повышение квалификации; </a:t>
            </a:r>
            <a:endParaRPr lang="ru-RU" sz="24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sz="24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поддержка социально слабозащищенной части молодежи, в том числе, сирот, беженцев и вынужденных переселенцев, инвалидов, детей из многодетных и неблагополучных семей; </a:t>
            </a:r>
            <a:endParaRPr lang="ru-RU" sz="24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6EB5AE3F-C552-F3E9-93CF-2EF40BE5D2F1}"/>
              </a:ext>
            </a:extLst>
          </p:cNvPr>
          <p:cNvSpPr/>
          <p:nvPr/>
        </p:nvSpPr>
        <p:spPr>
          <a:xfrm>
            <a:off x="7452320" y="63093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4664"/>
            <a:ext cx="8712968" cy="6120680"/>
          </a:xfrm>
        </p:spPr>
        <p:txBody>
          <a:bodyPr>
            <a:normAutofit/>
          </a:bodyPr>
          <a:lstStyle/>
          <a:p>
            <a:pPr indent="0" algn="just">
              <a:spcAft>
                <a:spcPts val="800"/>
              </a:spcAft>
              <a:buNone/>
            </a:pPr>
            <a:r>
              <a:rPr lang="ru-RU" sz="2400" b="1" dirty="0">
                <a:solidFill>
                  <a:srgbClr val="3F4758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выявление и поддержка талантливой молодежи во всех сферах научной, творческой и общественной деятельности; поощрение состязательности, являющейся неотъемлемой частью инновационного процесса; </a:t>
            </a:r>
            <a:endParaRPr lang="ru-RU" sz="24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800"/>
              </a:spcAft>
              <a:buNone/>
            </a:pPr>
            <a:r>
              <a:rPr lang="ru-RU" sz="2400" b="1" dirty="0">
                <a:solidFill>
                  <a:srgbClr val="3F4758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расширение контактов и поощрение укрепления сотрудничества между молодыми лидерами и общественными молодежными объединениями;</a:t>
            </a:r>
            <a:endParaRPr lang="ru-RU" sz="24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800"/>
              </a:spcAft>
              <a:buNone/>
            </a:pPr>
            <a:r>
              <a:rPr lang="ru-RU" sz="2400" b="1" dirty="0">
                <a:solidFill>
                  <a:srgbClr val="3F4758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помощь в развитии молодежной предпринимательской деятельности и создание необходимых условий в целях вовлечения молодежи в данную деятельность; </a:t>
            </a:r>
            <a:endParaRPr lang="ru-RU" sz="24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800"/>
              </a:spcAft>
              <a:buNone/>
            </a:pPr>
            <a:r>
              <a:rPr lang="ru-RU" sz="2400" b="1" dirty="0">
                <a:solidFill>
                  <a:srgbClr val="3F4758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пропаганда в молодежной среде здорового образа жизни; </a:t>
            </a:r>
            <a:endParaRPr lang="ru-RU" sz="24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800"/>
              </a:spcAft>
              <a:buNone/>
            </a:pPr>
            <a:r>
              <a:rPr lang="ru-RU" sz="2400" b="1" dirty="0">
                <a:solidFill>
                  <a:srgbClr val="3F4758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создание общего информационного пространства в области международного молодежного сотрудничества; </a:t>
            </a:r>
            <a:endParaRPr lang="ru-RU" sz="24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ru-RU" sz="2800" dirty="0">
              <a:effectLst/>
              <a:highlight>
                <a:srgbClr val="FFFF00"/>
              </a:highlight>
            </a:endParaRPr>
          </a:p>
          <a:p>
            <a:endParaRPr lang="ru-RU" sz="2800" dirty="0"/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36A92C57-6410-520A-C472-F8B9FA8D015B}"/>
              </a:ext>
            </a:extLst>
          </p:cNvPr>
          <p:cNvSpPr/>
          <p:nvPr/>
        </p:nvSpPr>
        <p:spPr>
          <a:xfrm>
            <a:off x="7956376" y="63813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Book-PowerPoint-Templa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Otkrytaya-kniga</Template>
  <TotalTime>874</TotalTime>
  <Words>1878</Words>
  <Application>Microsoft Office PowerPoint</Application>
  <PresentationFormat>Экран (4:3)</PresentationFormat>
  <Paragraphs>120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Microsoft New Tai Lue</vt:lpstr>
      <vt:lpstr>Times New Roman</vt:lpstr>
      <vt:lpstr>Book-PowerPoint-Template</vt:lpstr>
      <vt:lpstr>       Кафедра дипломатии и консульской службы  Международное молодежное  сотрудничество: опыт участия, рекомендации  </vt:lpstr>
      <vt:lpstr>Вопросы</vt:lpstr>
      <vt:lpstr>ОСНОВНЫЕ ПОНЯТИЯ</vt:lpstr>
      <vt:lpstr>Соглашение государств — членов СНГ о сотрудничестве в сфере работы с молодежью (25.11.2005)</vt:lpstr>
      <vt:lpstr>Презентация PowerPoint</vt:lpstr>
      <vt:lpstr>Презентация PowerPoint</vt:lpstr>
      <vt:lpstr> Принципы международного молодежного сотрудничества стран СНГ  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Формы и механизмы молодежного сотрудничества 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Евразийский молодежный парламент  (апрель 2012)  </vt:lpstr>
      <vt:lpstr>Презентация PowerPoint</vt:lpstr>
      <vt:lpstr>  Ассоциация молодёжных правительств Российской Федерации</vt:lpstr>
      <vt:lpstr>Нормативно-правовая база сотрудничества </vt:lpstr>
      <vt:lpstr>Презентация PowerPoint</vt:lpstr>
      <vt:lpstr>Основные направления государственной молодежной политики </vt:lpstr>
      <vt:lpstr>Стратегия международного молодежного сотрудничества на 2021–2030 гг.</vt:lpstr>
      <vt:lpstr>Рекомендации по эффективной реализации международного молодежного сотрудничества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конфликтов на рубеже XX-XXIвв.</dc:title>
  <dc:creator>Андрей</dc:creator>
  <cp:lastModifiedBy>Владимир Винокуров</cp:lastModifiedBy>
  <cp:revision>93</cp:revision>
  <dcterms:created xsi:type="dcterms:W3CDTF">2015-11-09T11:43:42Z</dcterms:created>
  <dcterms:modified xsi:type="dcterms:W3CDTF">2022-09-18T08:24:53Z</dcterms:modified>
</cp:coreProperties>
</file>