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728" r:id="rId2"/>
    <p:sldMasterId id="2147483745" r:id="rId3"/>
  </p:sldMasterIdLst>
  <p:notesMasterIdLst>
    <p:notesMasterId r:id="rId39"/>
  </p:notesMasterIdLst>
  <p:sldIdLst>
    <p:sldId id="271" r:id="rId4"/>
    <p:sldId id="341" r:id="rId5"/>
    <p:sldId id="342" r:id="rId6"/>
    <p:sldId id="343" r:id="rId7"/>
    <p:sldId id="339" r:id="rId8"/>
    <p:sldId id="344" r:id="rId9"/>
    <p:sldId id="345" r:id="rId10"/>
    <p:sldId id="346" r:id="rId11"/>
    <p:sldId id="347" r:id="rId12"/>
    <p:sldId id="348" r:id="rId13"/>
    <p:sldId id="350" r:id="rId14"/>
    <p:sldId id="351" r:id="rId15"/>
    <p:sldId id="349" r:id="rId16"/>
    <p:sldId id="352" r:id="rId17"/>
    <p:sldId id="353" r:id="rId18"/>
    <p:sldId id="309" r:id="rId19"/>
    <p:sldId id="354" r:id="rId20"/>
    <p:sldId id="355" r:id="rId21"/>
    <p:sldId id="357" r:id="rId22"/>
    <p:sldId id="358" r:id="rId23"/>
    <p:sldId id="360" r:id="rId24"/>
    <p:sldId id="359" r:id="rId25"/>
    <p:sldId id="356" r:id="rId26"/>
    <p:sldId id="320" r:id="rId27"/>
    <p:sldId id="361" r:id="rId28"/>
    <p:sldId id="362" r:id="rId29"/>
    <p:sldId id="363" r:id="rId30"/>
    <p:sldId id="365" r:id="rId31"/>
    <p:sldId id="364" r:id="rId32"/>
    <p:sldId id="367" r:id="rId33"/>
    <p:sldId id="368" r:id="rId34"/>
    <p:sldId id="312" r:id="rId35"/>
    <p:sldId id="325" r:id="rId36"/>
    <p:sldId id="321" r:id="rId37"/>
    <p:sldId id="293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TiBk1ogoNIUXqRzT4Mkg0g==" hashData="LLHweyncdso90BWq/X9rcPgbOBNQLCFNYtrU4z/OEddm6caTB3W+tgjtyLO9yD1FywulK6Tb6Rnfp4az0VIxng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1439"/>
    <a:srgbClr val="660066"/>
    <a:srgbClr val="A91353"/>
    <a:srgbClr val="F98D51"/>
    <a:srgbClr val="E68964"/>
    <a:srgbClr val="C7C7C7"/>
    <a:srgbClr val="DA186B"/>
    <a:srgbClr val="3C1A56"/>
    <a:srgbClr val="810D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3" autoAdjust="0"/>
    <p:restoredTop sz="94660"/>
  </p:normalViewPr>
  <p:slideViewPr>
    <p:cSldViewPr snapToGrid="0">
      <p:cViewPr varScale="1">
        <p:scale>
          <a:sx n="63" d="100"/>
          <a:sy n="63" d="100"/>
        </p:scale>
        <p:origin x="5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71906-8C20-4766-BAD9-0BE164BB1E49}" type="datetimeFigureOut">
              <a:rPr lang="ru-RU" smtClean="0"/>
              <a:t>29.10.2022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F0E35-A5F7-4D07-81DB-A1984546029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6517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BDE6A-1940-48DA-9F92-E42CB3B14234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253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F0E35-A5F7-4D07-81DB-A1984546029F}" type="slidenum">
              <a:rPr lang="ru-RU">
                <a:solidFill>
                  <a:prstClr val="black"/>
                </a:solidFill>
              </a:rPr>
              <a:pPr/>
              <a:t>33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563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BDE6A-1940-48DA-9F92-E42CB3B14234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96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1"/>
            <a:ext cx="880060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42292" y="4321159"/>
            <a:ext cx="1860631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4445" y="4529542"/>
            <a:ext cx="779971" cy="365125"/>
          </a:xfrm>
        </p:spPr>
        <p:txBody>
          <a:bodyPr/>
          <a:lstStyle/>
          <a:p>
            <a:pPr>
              <a:defRPr/>
            </a:pPr>
            <a:fld id="{DF42B9AD-E331-4AA3-9080-544D29C939B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4100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09600"/>
            <a:ext cx="8789313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Ромашкина Н.П.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pPr>
              <a:defRPr/>
            </a:pPr>
            <a:fld id="{957925F3-E331-4E53-83DA-F78A400DE8D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5214781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21296" y="3505200"/>
            <a:ext cx="7538517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Ромашкина Н.П.</a:t>
            </a:r>
          </a:p>
        </p:txBody>
      </p:sp>
      <p:sp>
        <p:nvSpPr>
          <p:cNvPr id="19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pPr>
              <a:defRPr/>
            </a:pPr>
            <a:fld id="{957925F3-E331-4E53-83DA-F78A400DE8D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353535"/>
                </a:solidFill>
                <a:latin typeface="Arial"/>
                <a:cs typeface="Arial" pitchFamily="34" charset="0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353535"/>
                </a:solidFill>
                <a:latin typeface="Arial"/>
                <a:cs typeface="Arial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431840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438402"/>
            <a:ext cx="8789313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Ромашкина Н.П.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pPr>
              <a:defRPr/>
            </a:pPr>
            <a:fld id="{957925F3-E331-4E53-83DA-F78A400DE8D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6124724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7" y="4343400"/>
            <a:ext cx="891772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5181600"/>
            <a:ext cx="891772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Ромашкина Н.П.</a:t>
            </a:r>
          </a:p>
        </p:txBody>
      </p:sp>
      <p:sp>
        <p:nvSpPr>
          <p:cNvPr id="2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pPr>
              <a:defRPr/>
            </a:pPr>
            <a:fld id="{957925F3-E331-4E53-83DA-F78A400DE8D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353535"/>
                </a:solidFill>
                <a:latin typeface="Arial"/>
                <a:cs typeface="Arial" pitchFamily="34" charset="0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353535"/>
                </a:solidFill>
                <a:latin typeface="Arial"/>
                <a:cs typeface="Arial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48914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27407"/>
            <a:ext cx="8789312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8" y="4343400"/>
            <a:ext cx="878931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Ромашкина Н.П.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pPr>
              <a:defRPr/>
            </a:pPr>
            <a:fld id="{957925F3-E331-4E53-83DA-F78A400DE8D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3104369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1E1416-FA3F-4508-9842-A7E4A98D010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0484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71380" y="627407"/>
            <a:ext cx="2208176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888" y="627407"/>
            <a:ext cx="6288464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A93BF0-B60C-41CD-A098-BB5FE42E57A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297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1"/>
            <a:ext cx="880060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42292" y="4321159"/>
            <a:ext cx="1860631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4445" y="4529542"/>
            <a:ext cx="779971" cy="365125"/>
          </a:xfrm>
        </p:spPr>
        <p:txBody>
          <a:bodyPr/>
          <a:lstStyle/>
          <a:p>
            <a:pPr>
              <a:defRPr/>
            </a:pPr>
            <a:fld id="{DF42B9AD-E331-4AA3-9080-544D29C939B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8984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2" y="624110"/>
            <a:ext cx="87855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888" y="2133600"/>
            <a:ext cx="8789313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7E9BEA-C68E-4A43-ABE1-E6A306A5B25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5142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074562"/>
            <a:ext cx="8789313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3581400"/>
            <a:ext cx="8789313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pPr>
              <a:defRPr/>
            </a:pPr>
            <a:fld id="{694635B8-6B2A-45C2-8F2E-562CAA4A12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8763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2" y="624110"/>
            <a:ext cx="87855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888" y="2133600"/>
            <a:ext cx="8789313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7E9BEA-C68E-4A43-ABE1-E6A306A5B25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3660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7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7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pPr>
              <a:defRPr/>
            </a:pPr>
            <a:fld id="{48D73FB4-8348-425D-BAC6-C31934841CC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6363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226626"/>
            <a:ext cx="38327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2802889"/>
            <a:ext cx="4263376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223398"/>
            <a:ext cx="38309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2799661"/>
            <a:ext cx="4260907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pPr>
              <a:defRPr/>
            </a:pPr>
            <a:fld id="{86243B08-DF7B-472F-9F23-5863BF15D88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5819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333A0A-EC33-4B4D-94F6-C281CDA32D5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42109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BF24A-45B7-4252-B065-30FE8797EB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48010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446088"/>
            <a:ext cx="3506112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59" y="446090"/>
            <a:ext cx="5054541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1598613"/>
            <a:ext cx="3506112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17AD20-A4A1-4374-A0FC-953DDDA6F81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3305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4800600"/>
            <a:ext cx="878931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888" y="634965"/>
            <a:ext cx="8789313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367338"/>
            <a:ext cx="8789313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pPr>
              <a:defRPr/>
            </a:pPr>
            <a:fld id="{1E2D4821-DE28-4A85-92BA-D07FC1E7F5D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4611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09600"/>
            <a:ext cx="8789313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Ромашкина Н.П.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pPr>
              <a:defRPr/>
            </a:pPr>
            <a:fld id="{957925F3-E331-4E53-83DA-F78A400DE8D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6665453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21296" y="3505200"/>
            <a:ext cx="7538517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Ромашкина Н.П.</a:t>
            </a:r>
          </a:p>
        </p:txBody>
      </p:sp>
      <p:sp>
        <p:nvSpPr>
          <p:cNvPr id="19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pPr>
              <a:defRPr/>
            </a:pPr>
            <a:fld id="{957925F3-E331-4E53-83DA-F78A400DE8D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353535"/>
                </a:solidFill>
                <a:latin typeface="Arial"/>
                <a:cs typeface="Arial" pitchFamily="34" charset="0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353535"/>
                </a:solidFill>
                <a:latin typeface="Arial"/>
                <a:cs typeface="Arial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685858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438402"/>
            <a:ext cx="8789313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Ромашкина Н.П.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pPr>
              <a:defRPr/>
            </a:pPr>
            <a:fld id="{957925F3-E331-4E53-83DA-F78A400DE8D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8672897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7" y="4343400"/>
            <a:ext cx="891772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5181600"/>
            <a:ext cx="891772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Ромашкина Н.П.</a:t>
            </a:r>
          </a:p>
        </p:txBody>
      </p:sp>
      <p:sp>
        <p:nvSpPr>
          <p:cNvPr id="2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pPr>
              <a:defRPr/>
            </a:pPr>
            <a:fld id="{957925F3-E331-4E53-83DA-F78A400DE8D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353535"/>
                </a:solidFill>
                <a:latin typeface="Arial"/>
                <a:cs typeface="Arial" pitchFamily="34" charset="0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353535"/>
                </a:solidFill>
                <a:latin typeface="Arial"/>
                <a:cs typeface="Arial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2229842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074562"/>
            <a:ext cx="8789313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3581400"/>
            <a:ext cx="8789313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pPr>
              <a:defRPr/>
            </a:pPr>
            <a:fld id="{694635B8-6B2A-45C2-8F2E-562CAA4A12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12961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27407"/>
            <a:ext cx="8789312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8" y="4343400"/>
            <a:ext cx="878931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Ромашкина Н.П.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pPr>
              <a:defRPr/>
            </a:pPr>
            <a:fld id="{957925F3-E331-4E53-83DA-F78A400DE8D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8848830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1E1416-FA3F-4508-9842-A7E4A98D010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9085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71380" y="627407"/>
            <a:ext cx="2208176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888" y="627407"/>
            <a:ext cx="6288464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A93BF0-B60C-41CD-A098-BB5FE42E57A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01649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42B9AD-E331-4AA3-9080-544D29C939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7346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7E9BEA-C68E-4A43-ABE1-E6A306A5B2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26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4635B8-6B2A-45C2-8F2E-562CAA4A12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9570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73FB4-8348-425D-BAC6-C31934841C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181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243B08-DF7B-472F-9F23-5863BF15D8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2403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333A0A-EC33-4B4D-94F6-C281CDA32D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6044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BF24A-45B7-4252-B065-30FE8797EB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632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7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7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pPr>
              <a:defRPr/>
            </a:pPr>
            <a:fld id="{48D73FB4-8348-425D-BAC6-C31934841CC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8333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17AD20-A4A1-4374-A0FC-953DDDA6F8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2326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2D4821-DE28-4A85-92BA-D07FC1E7F5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9367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1E1416-FA3F-4508-9842-A7E4A98D01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2394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A93BF0-B60C-41CD-A098-BB5FE42E57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029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226626"/>
            <a:ext cx="38327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2802889"/>
            <a:ext cx="4263376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223398"/>
            <a:ext cx="38309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2799661"/>
            <a:ext cx="4260907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pPr>
              <a:defRPr/>
            </a:pPr>
            <a:fld id="{86243B08-DF7B-472F-9F23-5863BF15D88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6231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333A0A-EC33-4B4D-94F6-C281CDA32D5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5879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BF24A-45B7-4252-B065-30FE8797EB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9239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446088"/>
            <a:ext cx="3506112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59" y="446090"/>
            <a:ext cx="5054541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1598613"/>
            <a:ext cx="3506112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17AD20-A4A1-4374-A0FC-953DDDA6F81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1375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4800600"/>
            <a:ext cx="878931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888" y="634965"/>
            <a:ext cx="8789313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367338"/>
            <a:ext cx="8789313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pPr>
              <a:defRPr/>
            </a:pPr>
            <a:fld id="{1E2D4821-DE28-4A85-92BA-D07FC1E7F5D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7865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26416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7228" y="749"/>
            <a:ext cx="2603029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24384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2133600"/>
            <a:ext cx="8789313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>
                  <a:shade val="50000"/>
                </a:prstClr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887" y="6135810"/>
            <a:ext cx="762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>
                  <a:shade val="50000"/>
                </a:prstClr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81637" y="787784"/>
            <a:ext cx="779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246F9D-83F6-43B8-B06D-5DE1A97EEA41}" type="slidenum">
              <a:rPr lang="ru-RU" smtClean="0">
                <a:solidFill>
                  <a:prstClr val="white">
                    <a:shade val="50000"/>
                  </a:prstClr>
                </a:solidFill>
                <a:latin typeface="Verdana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  <a:latin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62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26416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7228" y="749"/>
            <a:ext cx="2603029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24384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2133600"/>
            <a:ext cx="8789313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>
                  <a:shade val="50000"/>
                </a:prstClr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887" y="6135810"/>
            <a:ext cx="762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>
                  <a:shade val="50000"/>
                </a:prstClr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81637" y="787784"/>
            <a:ext cx="779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246F9D-83F6-43B8-B06D-5DE1A97EEA41}" type="slidenum">
              <a:rPr lang="ru-RU" smtClean="0">
                <a:solidFill>
                  <a:prstClr val="white">
                    <a:shade val="50000"/>
                  </a:prstClr>
                </a:solidFill>
                <a:latin typeface="Verdana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  <a:latin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653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>
                  <a:shade val="50000"/>
                </a:prstClr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>
                  <a:shade val="50000"/>
                </a:prstClr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246F9D-83F6-43B8-B06D-5DE1A97EEA41}" type="slidenum">
              <a:rPr lang="ru-RU" smtClean="0">
                <a:solidFill>
                  <a:prstClr val="white">
                    <a:shade val="50000"/>
                  </a:prstClr>
                </a:solidFill>
                <a:latin typeface="Verdana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  <a:latin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666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209550" y="1030666"/>
            <a:ext cx="1189672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>
                <a:latin typeface="Times New Roman" pitchFamily="18" charset="0"/>
                <a:cs typeface="Arial" pitchFamily="34" charset="0"/>
              </a:rPr>
              <a:t>Проблема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>
                <a:latin typeface="Times New Roman" pitchFamily="18" charset="0"/>
                <a:cs typeface="Arial" pitchFamily="34" charset="0"/>
              </a:rPr>
              <a:t>международной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>
                <a:latin typeface="Times New Roman" pitchFamily="18" charset="0"/>
                <a:cs typeface="Arial" pitchFamily="34" charset="0"/>
              </a:rPr>
              <a:t>информационной безопасности (МИБ)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>
                <a:latin typeface="Times New Roman" pitchFamily="18" charset="0"/>
                <a:cs typeface="Arial" pitchFamily="34" charset="0"/>
              </a:rPr>
              <a:t>в ООН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577215" y="3831432"/>
            <a:ext cx="736332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Ромашкина Наталия Петровна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подразделения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 информационной безопасности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ЦМБ ИМЭМО РАН,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член-корреспондент АВН РФ,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политических наук,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Romachkinan@yandex.ru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58665" y="6293645"/>
            <a:ext cx="1889463" cy="524243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lumMod val="120000"/>
                </a:schemeClr>
              </a:gs>
              <a:gs pos="1000">
                <a:schemeClr val="bg2">
                  <a:shade val="98000"/>
                  <a:satMod val="120000"/>
                  <a:lumMod val="98000"/>
                </a:schemeClr>
              </a:gs>
            </a:gsLst>
            <a:lin ang="5400000" scaled="0"/>
          </a:gra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Москва, 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43194" y="764704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white"/>
                </a:solidFill>
                <a:latin typeface="Verdana" pitchFamily="34" charset="0"/>
                <a:cs typeface="Arial" pitchFamily="34" charset="0"/>
              </a:rPr>
              <a:t>1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98358" y="764704"/>
            <a:ext cx="48126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0339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19100" y="150587"/>
            <a:ext cx="2828925" cy="6745357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04.01.1999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Резолюция 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 ООН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A/RES/53/70</a:t>
            </a:r>
            <a:endParaRPr lang="en-US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778008" y="6400800"/>
            <a:ext cx="2413992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B9E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Ромашкина Н.П.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93ADB7-05A4-5CC5-6F0D-7A18B988DF09}"/>
              </a:ext>
            </a:extLst>
          </p:cNvPr>
          <p:cNvSpPr/>
          <p:nvPr/>
        </p:nvSpPr>
        <p:spPr>
          <a:xfrm>
            <a:off x="898358" y="764704"/>
            <a:ext cx="48126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white"/>
                </a:solidFill>
                <a:latin typeface="Century Gothic" panose="020B0502020202020204"/>
              </a:rPr>
              <a:t>10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113FF845-7621-4C88-5906-6C933BFB19FB}"/>
              </a:ext>
            </a:extLst>
          </p:cNvPr>
          <p:cNvSpPr txBox="1">
            <a:spLocks/>
          </p:cNvSpPr>
          <p:nvPr/>
        </p:nvSpPr>
        <p:spPr>
          <a:xfrm>
            <a:off x="3019425" y="378609"/>
            <a:ext cx="9046323" cy="46428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E833B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«Достижения в сфере информатизации и телекоммуникации в контексте международной безопасности» 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E833BF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Отсутствуют</a:t>
            </a:r>
          </a:p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just">
              <a:spcBef>
                <a:spcPts val="0"/>
              </a:spcBef>
              <a:buClr>
                <a:srgbClr val="353535"/>
              </a:buClr>
              <a:defRPr/>
            </a:pP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указания на угрозу применения информационных технологий в военно-политических целях, </a:t>
            </a:r>
          </a:p>
          <a:p>
            <a:pPr algn="just">
              <a:spcBef>
                <a:spcPts val="0"/>
              </a:spcBef>
              <a:buClr>
                <a:srgbClr val="353535"/>
              </a:buClr>
              <a:defRPr/>
            </a:pPr>
            <a:endParaRPr kumimoji="0" lang="ru-RU" sz="2200" b="1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just">
              <a:spcBef>
                <a:spcPts val="0"/>
              </a:spcBef>
              <a:buClr>
                <a:srgbClr val="353535"/>
              </a:buClr>
              <a:defRPr/>
            </a:pP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определения терминов «информационное оружие» и «информационная война» (вместо этого понятия «несанкционированное вмешательство» и «неправомерное использование информационных и телекоммуникационных систем и информационных ресурсов»), </a:t>
            </a:r>
          </a:p>
          <a:p>
            <a:pPr algn="just">
              <a:spcBef>
                <a:spcPts val="0"/>
              </a:spcBef>
              <a:buClr>
                <a:srgbClr val="353535"/>
              </a:buClr>
              <a:defRPr/>
            </a:pPr>
            <a:endParaRPr kumimoji="0" lang="ru-RU" sz="2200" b="1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just">
              <a:spcBef>
                <a:spcPts val="0"/>
              </a:spcBef>
              <a:buClr>
                <a:srgbClr val="353535"/>
              </a:buClr>
              <a:defRPr/>
            </a:pP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положения о необходимости создания режима запрещения такого оружия, а также о сопоставимости воздействия оружия массового уничтожения (ОМУ) и информационного оружия.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26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3CDCFC-DA0F-B0F1-F9CD-C3929232D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11" y="4122512"/>
            <a:ext cx="2211302" cy="187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06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778008" y="6400800"/>
            <a:ext cx="2413992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B9E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Ромашкина Н.П.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93ADB7-05A4-5CC5-6F0D-7A18B988DF09}"/>
              </a:ext>
            </a:extLst>
          </p:cNvPr>
          <p:cNvSpPr/>
          <p:nvPr/>
        </p:nvSpPr>
        <p:spPr>
          <a:xfrm>
            <a:off x="898358" y="764704"/>
            <a:ext cx="48126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white"/>
                </a:solidFill>
                <a:latin typeface="Century Gothic" panose="020B0502020202020204"/>
              </a:rPr>
              <a:t>11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113FF845-7621-4C88-5906-6C933BFB19FB}"/>
              </a:ext>
            </a:extLst>
          </p:cNvPr>
          <p:cNvSpPr txBox="1">
            <a:spLocks/>
          </p:cNvSpPr>
          <p:nvPr/>
        </p:nvSpPr>
        <p:spPr>
          <a:xfrm>
            <a:off x="3727283" y="2305050"/>
            <a:ext cx="8214640" cy="44428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E833B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«Достижения в сфере информатизации и телекоммуникации в контексте международной безопасности»: 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E833BF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основополагающая роль в процессе достижения глобальной цели: 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обсуждение и создание нового международного режима –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совокупности правил, норм и мероприятий для обеспечения безопасности информации, ИКТ и методов их использования. 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26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3CDCFC-DA0F-B0F1-F9CD-C3929232D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248" y="150587"/>
            <a:ext cx="2448502" cy="2081227"/>
          </a:xfrm>
          <a:prstGeom prst="rect">
            <a:avLst/>
          </a:prstGeom>
        </p:spPr>
      </p:pic>
      <p:sp>
        <p:nvSpPr>
          <p:cNvPr id="4" name="Объект 6">
            <a:extLst>
              <a:ext uri="{FF2B5EF4-FFF2-40B4-BE49-F238E27FC236}">
                <a16:creationId xmlns:a16="http://schemas.microsoft.com/office/drawing/2014/main" id="{FA51893B-271B-D781-1DC3-0658C033BEC4}"/>
              </a:ext>
            </a:extLst>
          </p:cNvPr>
          <p:cNvSpPr txBox="1">
            <a:spLocks/>
          </p:cNvSpPr>
          <p:nvPr/>
        </p:nvSpPr>
        <p:spPr>
          <a:xfrm>
            <a:off x="898358" y="1005250"/>
            <a:ext cx="2828925" cy="5505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spcBef>
                <a:spcPts val="0"/>
              </a:spcBef>
              <a:buClrTx/>
              <a:buFont typeface="Wingdings 3" charset="2"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400">
              <a:spcBef>
                <a:spcPts val="0"/>
              </a:spcBef>
              <a:buClrTx/>
              <a:buFont typeface="Wingdings 3" charset="2"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400">
              <a:spcBef>
                <a:spcPts val="0"/>
              </a:spcBef>
              <a:buClrTx/>
              <a:buFont typeface="Wingdings 3" charset="2"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400">
              <a:spcBef>
                <a:spcPts val="0"/>
              </a:spcBef>
              <a:buClrTx/>
              <a:buFont typeface="Wingdings 3" charset="2"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04.01.1999</a:t>
            </a:r>
          </a:p>
          <a:p>
            <a:pPr marL="0" indent="0" algn="ctr" defTabSz="914400">
              <a:spcBef>
                <a:spcPts val="0"/>
              </a:spcBef>
              <a:buClrTx/>
              <a:buFont typeface="Wingdings 3" charset="2"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400">
              <a:spcBef>
                <a:spcPts val="0"/>
              </a:spcBef>
              <a:buClrTx/>
              <a:buFont typeface="Wingdings 3" charset="2"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Резолюция </a:t>
            </a:r>
          </a:p>
          <a:p>
            <a:pPr marL="0" indent="0" algn="ctr" defTabSz="914400">
              <a:spcBef>
                <a:spcPts val="0"/>
              </a:spcBef>
              <a:buClrTx/>
              <a:buFont typeface="Wingdings 3" charset="2"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 ООН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A/RES/53/70</a:t>
            </a:r>
            <a:endParaRPr lang="en-US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344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896200" y="6400800"/>
            <a:ext cx="2895600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B9E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Ромашкина Н.П.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12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568399" y="0"/>
            <a:ext cx="9834707" cy="11529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AutoShape 2" descr="https://alpinefile.ru/wp-content/uploads/kaspersky-lab-log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AutoShape 4" descr="https://alpinefile.ru/wp-content/uploads/kaspersky-lab-logo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866132" y="-18454"/>
            <a:ext cx="11017893" cy="86409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Резолюции ГА ООН «Достижения в сфере информатизации и телекоммуникаций в контексте международной безопасности»</a:t>
            </a:r>
          </a:p>
        </p:txBody>
      </p:sp>
      <p:graphicFrame>
        <p:nvGraphicFramePr>
          <p:cNvPr id="8" name="Таблица 10">
            <a:extLst>
              <a:ext uri="{FF2B5EF4-FFF2-40B4-BE49-F238E27FC236}">
                <a16:creationId xmlns:a16="http://schemas.microsoft.com/office/drawing/2014/main" id="{C8672FE8-348C-EF57-C85B-6B9D886A55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739595"/>
              </p:ext>
            </p:extLst>
          </p:nvPr>
        </p:nvGraphicFramePr>
        <p:xfrm>
          <a:off x="66675" y="864095"/>
          <a:ext cx="12125325" cy="5985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551">
                  <a:extLst>
                    <a:ext uri="{9D8B030D-6E8A-4147-A177-3AD203B41FA5}">
                      <a16:colId xmlns:a16="http://schemas.microsoft.com/office/drawing/2014/main" val="804146580"/>
                    </a:ext>
                  </a:extLst>
                </a:gridCol>
                <a:gridCol w="1415499">
                  <a:extLst>
                    <a:ext uri="{9D8B030D-6E8A-4147-A177-3AD203B41FA5}">
                      <a16:colId xmlns:a16="http://schemas.microsoft.com/office/drawing/2014/main" val="2792352029"/>
                    </a:ext>
                  </a:extLst>
                </a:gridCol>
                <a:gridCol w="2319843">
                  <a:extLst>
                    <a:ext uri="{9D8B030D-6E8A-4147-A177-3AD203B41FA5}">
                      <a16:colId xmlns:a16="http://schemas.microsoft.com/office/drawing/2014/main" val="4290040078"/>
                    </a:ext>
                  </a:extLst>
                </a:gridCol>
                <a:gridCol w="1616068">
                  <a:extLst>
                    <a:ext uri="{9D8B030D-6E8A-4147-A177-3AD203B41FA5}">
                      <a16:colId xmlns:a16="http://schemas.microsoft.com/office/drawing/2014/main" val="196107975"/>
                    </a:ext>
                  </a:extLst>
                </a:gridCol>
                <a:gridCol w="1445714">
                  <a:extLst>
                    <a:ext uri="{9D8B030D-6E8A-4147-A177-3AD203B41FA5}">
                      <a16:colId xmlns:a16="http://schemas.microsoft.com/office/drawing/2014/main" val="2575800155"/>
                    </a:ext>
                  </a:extLst>
                </a:gridCol>
                <a:gridCol w="3676650">
                  <a:extLst>
                    <a:ext uri="{9D8B030D-6E8A-4147-A177-3AD203B41FA5}">
                      <a16:colId xmlns:a16="http://schemas.microsoft.com/office/drawing/2014/main" val="3733984185"/>
                    </a:ext>
                  </a:extLst>
                </a:gridCol>
              </a:tblGrid>
              <a:tr h="3822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документа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заседания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голосования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документа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заседания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голосования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88046189"/>
                  </a:ext>
                </a:extLst>
              </a:tr>
              <a:tr h="2397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A/RES/53/70</a:t>
                      </a:r>
                      <a:endParaRPr lang="ru-RU" sz="15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04.12.1998</a:t>
                      </a:r>
                      <a:endParaRPr lang="ru-RU" sz="15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Приняты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 голосования</a:t>
                      </a:r>
                      <a:endParaRPr lang="ru-RU" sz="15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A/RES/64/25</a:t>
                      </a:r>
                      <a:endParaRPr lang="ru-RU" sz="15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02.12.2009</a:t>
                      </a:r>
                      <a:endParaRPr lang="ru-RU" sz="15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Приняты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 голосования</a:t>
                      </a:r>
                      <a:endParaRPr lang="ru-RU" sz="15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72610121"/>
                  </a:ext>
                </a:extLst>
              </a:tr>
              <a:tr h="16261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A/RES/54/49</a:t>
                      </a:r>
                      <a:endParaRPr lang="ru-RU" sz="15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01.12.1999</a:t>
                      </a:r>
                      <a:endParaRPr lang="ru-RU" sz="15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655487"/>
                  </a:ext>
                </a:extLst>
              </a:tr>
              <a:tr h="177003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A/RES/54/49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01.12.1999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A/RES/65/41</a:t>
                      </a:r>
                      <a:endParaRPr lang="ru-RU" sz="15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08.12.2010</a:t>
                      </a:r>
                      <a:endParaRPr lang="ru-RU" sz="15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9537510"/>
                  </a:ext>
                </a:extLst>
              </a:tr>
              <a:tr h="2397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A/RES/55/28</a:t>
                      </a:r>
                      <a:endParaRPr lang="ru-RU" sz="15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20.11.2000 </a:t>
                      </a:r>
                      <a:endParaRPr lang="ru-RU" sz="15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685854"/>
                  </a:ext>
                </a:extLst>
              </a:tr>
              <a:tr h="3822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A/RES/56/19</a:t>
                      </a:r>
                      <a:endParaRPr lang="ru-RU" sz="15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29.11.2001</a:t>
                      </a:r>
                      <a:endParaRPr lang="ru-RU" sz="15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A/RES/66/24</a:t>
                      </a:r>
                      <a:endParaRPr lang="ru-RU" sz="15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02.12.2011</a:t>
                      </a:r>
                      <a:endParaRPr lang="ru-RU" sz="15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485586"/>
                  </a:ext>
                </a:extLst>
              </a:tr>
              <a:tr h="3822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A/RES/57/53</a:t>
                      </a:r>
                      <a:endParaRPr lang="ru-RU" sz="15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22.11.2002</a:t>
                      </a:r>
                      <a:endParaRPr lang="ru-RU" sz="15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A/RES/67/27</a:t>
                      </a:r>
                      <a:endParaRPr lang="ru-RU" sz="15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03.12.2012</a:t>
                      </a:r>
                      <a:endParaRPr lang="ru-RU" sz="15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57502"/>
                  </a:ext>
                </a:extLst>
              </a:tr>
              <a:tr h="3822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</a:t>
                      </a:r>
                      <a:r>
                        <a:rPr lang="ru-RU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/58/32</a:t>
                      </a:r>
                      <a:endParaRPr lang="ru-RU" sz="15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08.12.2003</a:t>
                      </a:r>
                      <a:endParaRPr lang="ru-RU" sz="15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A/RES/68/243</a:t>
                      </a:r>
                      <a:endParaRPr lang="ru-RU" sz="15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27.12.2013</a:t>
                      </a:r>
                      <a:endParaRPr lang="ru-RU" sz="15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427650"/>
                  </a:ext>
                </a:extLst>
              </a:tr>
              <a:tr h="38229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</a:t>
                      </a:r>
                      <a:r>
                        <a:rPr lang="ru-RU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/59/61</a:t>
                      </a:r>
                      <a:endParaRPr lang="ru-RU" sz="15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03.12.2004</a:t>
                      </a:r>
                      <a:endParaRPr lang="ru-RU" sz="15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A/RES/69/28</a:t>
                      </a:r>
                      <a:endParaRPr lang="ru-RU" sz="15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02.12.2014</a:t>
                      </a:r>
                      <a:endParaRPr lang="ru-RU" sz="15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6782"/>
                  </a:ext>
                </a:extLst>
              </a:tr>
              <a:tr h="239722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/59/61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03.12.2004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</a:t>
                      </a:r>
                      <a:r>
                        <a:rPr lang="ru-RU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/70/237</a:t>
                      </a:r>
                      <a:endParaRPr lang="ru-RU" sz="15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23.12.2015</a:t>
                      </a:r>
                      <a:endParaRPr lang="ru-RU" sz="15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74772"/>
                  </a:ext>
                </a:extLst>
              </a:tr>
              <a:tr h="4918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/60/45</a:t>
                      </a:r>
                      <a:endParaRPr lang="ru-RU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08.12.2005</a:t>
                      </a:r>
                      <a:endParaRPr lang="ru-RU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177, </a:t>
                      </a:r>
                      <a:r>
                        <a:rPr lang="ru-RU" sz="15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против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1 (США), </a:t>
                      </a:r>
                      <a:r>
                        <a:rPr lang="ru-RU" sz="15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воздержалось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0</a:t>
                      </a:r>
                      <a:endParaRPr lang="ru-RU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A/RES/71/28</a:t>
                      </a:r>
                      <a:endParaRPr lang="ru-RU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05.12.2016</a:t>
                      </a:r>
                      <a:endParaRPr lang="ru-RU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181, </a:t>
                      </a:r>
                      <a:r>
                        <a:rPr lang="ru-RU" sz="15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против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0,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воздержались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1 (Украина)</a:t>
                      </a:r>
                      <a:endParaRPr lang="ru-RU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8503853"/>
                  </a:ext>
                </a:extLst>
              </a:tr>
              <a:tr h="4918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A/RES/61/54</a:t>
                      </a:r>
                      <a:endParaRPr lang="ru-RU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06.12.2006</a:t>
                      </a:r>
                      <a:endParaRPr lang="ru-RU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176, </a:t>
                      </a:r>
                      <a:r>
                        <a:rPr lang="ru-RU" sz="15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против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1 (США), </a:t>
                      </a:r>
                      <a:r>
                        <a:rPr lang="ru-RU" sz="15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воздержалось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0</a:t>
                      </a:r>
                      <a:endParaRPr lang="ru-RU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/73/27</a:t>
                      </a:r>
                      <a:endParaRPr lang="ru-RU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05.12.2018</a:t>
                      </a:r>
                      <a:endParaRPr lang="ru-RU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119, </a:t>
                      </a:r>
                      <a:r>
                        <a:rPr lang="ru-RU" sz="15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против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45 (Великобритания, США, Украина…), </a:t>
                      </a:r>
                      <a:r>
                        <a:rPr lang="ru-RU" sz="15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воздержались 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14</a:t>
                      </a:r>
                      <a:endParaRPr lang="ru-RU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8661133"/>
                  </a:ext>
                </a:extLst>
              </a:tr>
              <a:tr h="7069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A/RES/62/17</a:t>
                      </a:r>
                      <a:endParaRPr lang="ru-RU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05.12.2007</a:t>
                      </a:r>
                      <a:endParaRPr lang="ru-RU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179, </a:t>
                      </a:r>
                      <a:r>
                        <a:rPr lang="ru-RU" sz="15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против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1 (США), </a:t>
                      </a:r>
                      <a:r>
                        <a:rPr lang="ru-RU" sz="15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воздержалось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0</a:t>
                      </a:r>
                      <a:endParaRPr lang="ru-RU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A/RES/74/29</a:t>
                      </a:r>
                      <a:endParaRPr lang="ru-RU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12.12.2019</a:t>
                      </a:r>
                      <a:endParaRPr lang="ru-RU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129, </a:t>
                      </a:r>
                      <a:r>
                        <a:rPr lang="ru-RU" sz="15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против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6 (Грузия, Израиль, Канада, Великобритания, США, Украина…), </a:t>
                      </a:r>
                      <a:r>
                        <a:rPr lang="ru-RU" sz="15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воздержалось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45</a:t>
                      </a:r>
                      <a:endParaRPr lang="ru-RU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70501658"/>
                  </a:ext>
                </a:extLst>
              </a:tr>
              <a:tr h="9426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A/RES/63/37</a:t>
                      </a:r>
                      <a:endParaRPr lang="ru-RU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02.12.2008</a:t>
                      </a:r>
                      <a:endParaRPr lang="ru-RU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178, </a:t>
                      </a:r>
                      <a:r>
                        <a:rPr lang="ru-RU" sz="15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против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1 (США), </a:t>
                      </a:r>
                      <a:r>
                        <a:rPr lang="ru-RU" sz="15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воздержалось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0</a:t>
                      </a:r>
                      <a:endParaRPr lang="ru-RU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A/RES/75/240</a:t>
                      </a:r>
                      <a:endParaRPr lang="ru-RU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31.12.2020</a:t>
                      </a:r>
                      <a:endParaRPr lang="ru-RU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92, </a:t>
                      </a:r>
                      <a:endParaRPr lang="ru-RU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против 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50 (Южная Корея, Молдова, Румыния, Великобритании, США, Турция, Украина…), </a:t>
                      </a:r>
                      <a:r>
                        <a:rPr lang="ru-RU" sz="15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воздержалось 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21</a:t>
                      </a:r>
                      <a:r>
                        <a:rPr lang="ru-RU" sz="1500" b="1" i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933200"/>
                  </a:ext>
                </a:extLst>
              </a:tr>
              <a:tr h="382298">
                <a:tc>
                  <a:txBody>
                    <a:bodyPr/>
                    <a:lstStyle/>
                    <a:p>
                      <a:endParaRPr lang="ru-RU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A/RES/76/19</a:t>
                      </a:r>
                      <a:endParaRPr lang="ru-RU" sz="15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06.12.2021</a:t>
                      </a:r>
                      <a:endParaRPr lang="ru-RU" sz="15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Принята без голосования</a:t>
                      </a:r>
                      <a:r>
                        <a:rPr lang="ru-RU" sz="1500" b="1" i="1" baseline="30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5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054989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923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19100" y="1362075"/>
            <a:ext cx="2828925" cy="5533869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 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резолюцией ГА ООН А/58/457</a:t>
            </a: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778008" y="6400800"/>
            <a:ext cx="2413992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B9E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Ромашкина Н.П.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93ADB7-05A4-5CC5-6F0D-7A18B988DF09}"/>
              </a:ext>
            </a:extLst>
          </p:cNvPr>
          <p:cNvSpPr/>
          <p:nvPr/>
        </p:nvSpPr>
        <p:spPr>
          <a:xfrm>
            <a:off x="898358" y="764704"/>
            <a:ext cx="48126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</a:t>
            </a:r>
            <a:r>
              <a:rPr lang="ru-RU" dirty="0">
                <a:solidFill>
                  <a:prstClr val="white"/>
                </a:solidFill>
                <a:latin typeface="Century Gothic" panose="020B0502020202020204"/>
              </a:rPr>
              <a:t>3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113FF845-7621-4C88-5906-6C933BFB19FB}"/>
              </a:ext>
            </a:extLst>
          </p:cNvPr>
          <p:cNvSpPr txBox="1">
            <a:spLocks/>
          </p:cNvSpPr>
          <p:nvPr/>
        </p:nvSpPr>
        <p:spPr>
          <a:xfrm>
            <a:off x="3397522" y="1438275"/>
            <a:ext cx="8582501" cy="5250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E833B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15 государств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E833BF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Исследование </a:t>
            </a:r>
          </a:p>
          <a:p>
            <a:pPr marL="355600" indent="0"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buNone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•	существующих и потенциальных угроз</a:t>
            </a:r>
          </a:p>
          <a:p>
            <a:pPr marL="355600" indent="0"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buNone/>
              <a:defRPr/>
            </a:pP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информационной безопасности, </a:t>
            </a:r>
          </a:p>
          <a:p>
            <a:pPr marL="355600" indent="0"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buNone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•	возможных ограничительных мер,  </a:t>
            </a:r>
          </a:p>
          <a:p>
            <a:pPr marL="355600" indent="0"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buNone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•	национальных и международных стратегий</a:t>
            </a:r>
          </a:p>
          <a:p>
            <a:pPr marL="355600" indent="0"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buNone/>
              <a:defRPr/>
            </a:pP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безопасности глобальных ИКТ.</a:t>
            </a:r>
          </a:p>
          <a:p>
            <a:pPr marL="355600" indent="0"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buNone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E833BF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2005 г. «с учетом сложного характера обсуждаемых вопросов не было достигнуто консенсуса относительно подготовки окончательного доклада» был принят лишь процедурный доклад A/60/202. 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E833BF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26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3279068-238E-FFD4-6FE2-FAD24EA1D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855" y="169212"/>
            <a:ext cx="11017893" cy="148813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правительственных экспертов (ГПЭ) ООН по достижениям в сфере информатизации и телекоммуникаций в контексте 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международной безопасности (МИБ)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первого созыва</a:t>
            </a:r>
          </a:p>
        </p:txBody>
      </p:sp>
    </p:spTree>
    <p:extLst>
      <p:ext uri="{BB962C8B-B14F-4D97-AF65-F5344CB8AC3E}">
        <p14:creationId xmlns:p14="http://schemas.microsoft.com/office/powerpoint/2010/main" val="1868634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19100" y="1362075"/>
            <a:ext cx="2828925" cy="5533869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 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резолюцией ГА ООН А/58/457</a:t>
            </a: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778008" y="6400800"/>
            <a:ext cx="2413992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B9E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Ромашкина Н.П.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93ADB7-05A4-5CC5-6F0D-7A18B988DF09}"/>
              </a:ext>
            </a:extLst>
          </p:cNvPr>
          <p:cNvSpPr/>
          <p:nvPr/>
        </p:nvSpPr>
        <p:spPr>
          <a:xfrm>
            <a:off x="898358" y="764704"/>
            <a:ext cx="48126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</a:t>
            </a:r>
            <a:r>
              <a:rPr lang="ru-RU" dirty="0">
                <a:solidFill>
                  <a:prstClr val="white"/>
                </a:solidFill>
                <a:latin typeface="Century Gothic" panose="020B0502020202020204"/>
              </a:rPr>
              <a:t>4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113FF845-7621-4C88-5906-6C933BFB19FB}"/>
              </a:ext>
            </a:extLst>
          </p:cNvPr>
          <p:cNvSpPr txBox="1">
            <a:spLocks/>
          </p:cNvSpPr>
          <p:nvPr/>
        </p:nvSpPr>
        <p:spPr>
          <a:xfrm>
            <a:off x="3397522" y="2143760"/>
            <a:ext cx="8582501" cy="45450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E833B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противоречия 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E833BF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угрозы от применения ИКТ в военно-политических целях и негативного воздействия вредоносных информационных технологий на национальную и международную безопасность;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E833BF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необходимость исследования проблем, связанных с содержанием информационных потоков. 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E833BF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3279068-238E-FFD4-6FE2-FAD24EA1D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855" y="169212"/>
            <a:ext cx="11017893" cy="148813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правительственных экспертов (ГПЭ) ООН по достижениям в сфере информатизации и телекоммуникаций в контексте 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международной безопасности (МИБ)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первого созыва</a:t>
            </a:r>
          </a:p>
        </p:txBody>
      </p:sp>
    </p:spTree>
    <p:extLst>
      <p:ext uri="{BB962C8B-B14F-4D97-AF65-F5344CB8AC3E}">
        <p14:creationId xmlns:p14="http://schemas.microsoft.com/office/powerpoint/2010/main" val="4168582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19100" y="1362075"/>
            <a:ext cx="2828925" cy="5533869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2009 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резолюцией ГА ООН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A/60/533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778008" y="6400800"/>
            <a:ext cx="2413992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B9E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Ромашкина Н.П.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93ADB7-05A4-5CC5-6F0D-7A18B988DF09}"/>
              </a:ext>
            </a:extLst>
          </p:cNvPr>
          <p:cNvSpPr/>
          <p:nvPr/>
        </p:nvSpPr>
        <p:spPr>
          <a:xfrm>
            <a:off x="898358" y="764704"/>
            <a:ext cx="48126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</a:t>
            </a:r>
            <a:r>
              <a:rPr lang="ru-RU" dirty="0">
                <a:solidFill>
                  <a:prstClr val="white"/>
                </a:solidFill>
                <a:latin typeface="Century Gothic" panose="020B0502020202020204"/>
              </a:rPr>
              <a:t>5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113FF845-7621-4C88-5906-6C933BFB19FB}"/>
              </a:ext>
            </a:extLst>
          </p:cNvPr>
          <p:cNvSpPr txBox="1">
            <a:spLocks/>
          </p:cNvSpPr>
          <p:nvPr/>
        </p:nvSpPr>
        <p:spPr>
          <a:xfrm>
            <a:off x="3397522" y="1154919"/>
            <a:ext cx="8582501" cy="55338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15 государств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E833B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2010 г.: первый Доклад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Российские предложения поддержали Австралия, Израиль, Канада, Южная Корея и Япония: </a:t>
            </a:r>
          </a:p>
          <a:p>
            <a:pPr marL="630238" indent="-273050"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угроза целенаправленного создания государствами «ИКТ </a:t>
            </a:r>
          </a:p>
          <a:p>
            <a:pPr marL="985838" indent="-273050"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buNone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•	в качестве инструментов ведения войны и разведки, </a:t>
            </a:r>
          </a:p>
          <a:p>
            <a:pPr marL="985838" indent="-273050"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buNone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•	для применения в политических целях», </a:t>
            </a:r>
          </a:p>
          <a:p>
            <a:pPr marL="630238" indent="-273050"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неопределенность в выявлении источника воздействия, </a:t>
            </a:r>
          </a:p>
          <a:p>
            <a:pPr marL="630238" indent="-273050"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риск нестабильности и неправильного восприятия ответных действий государств.  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E833BF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30238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Факт признания наличия проблемы угрозы применения информационных технологий в военно-политических целях на уровне ООН. 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E833BF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3279068-238E-FFD4-6FE2-FAD24EA1D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018" y="205301"/>
            <a:ext cx="7859508" cy="1074859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ГПЭ ООН по достижениям в сфере информатизации и телекоммуникаций в контексте МИБ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второго созыва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24DA5D-BBC6-038A-6579-F6DA8345C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509" y="5537041"/>
            <a:ext cx="1473018" cy="127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74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946296" y="6572415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rgbClr val="00B9E7">
                    <a:lumMod val="60000"/>
                    <a:lumOff val="40000"/>
                  </a:srgbClr>
                </a:solidFill>
              </a:rPr>
              <a:t>Ромашкина Н.П.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white"/>
                </a:solidFill>
              </a:rPr>
              <a:t>16</a:t>
            </a:r>
          </a:p>
        </p:txBody>
      </p:sp>
      <p:sp>
        <p:nvSpPr>
          <p:cNvPr id="16" name="Содержимое 2"/>
          <p:cNvSpPr txBox="1">
            <a:spLocks/>
          </p:cNvSpPr>
          <p:nvPr/>
        </p:nvSpPr>
        <p:spPr>
          <a:xfrm>
            <a:off x="812800" y="106185"/>
            <a:ext cx="11145520" cy="5733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16075" indent="0" algn="ctr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Письмо постоянных представителей Китая, Российской Федерации, Таджикистана и Узбекистана при Организации Объединенных Наций от 12 сентября 2011 г. на имя Генерального секретаря (фрагмент):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  <a:defRPr/>
            </a:pPr>
            <a:endParaRPr lang="ru-RU" sz="23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23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«Основная цель настоящих Правил заключается в определении прав и обязанностей государств в информационном пространстве, стимулировании их конструктивного и ответственного поведения и укреплении сотрудничества между ними для противостояния общим вызовам и угрозам в информационном пространстве, с тем чтобы информационно-коммуникационные технологии, включая сети, использовались только для полномасштабного социального и экономического развития и благосостояния народов и не противоречили целям обеспечения международного мира и безопасности.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23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Правила открыты для присоединения любых государств на добровольной основе».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4EA6F8-6344-FCC3-66C2-49CF529AA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042" y="5158123"/>
            <a:ext cx="2817477" cy="169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12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19100" y="1362075"/>
            <a:ext cx="2828925" cy="5533869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 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резолюцией ГА ООН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A/RES/66/24 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778008" y="6400800"/>
            <a:ext cx="2413992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B9E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Ромашкина Н.П.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93ADB7-05A4-5CC5-6F0D-7A18B988DF09}"/>
              </a:ext>
            </a:extLst>
          </p:cNvPr>
          <p:cNvSpPr/>
          <p:nvPr/>
        </p:nvSpPr>
        <p:spPr>
          <a:xfrm>
            <a:off x="898358" y="764704"/>
            <a:ext cx="48126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</a:t>
            </a:r>
            <a:r>
              <a:rPr lang="ru-RU" dirty="0">
                <a:solidFill>
                  <a:prstClr val="white"/>
                </a:solidFill>
                <a:latin typeface="Century Gothic" panose="020B0502020202020204"/>
              </a:rPr>
              <a:t>7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113FF845-7621-4C88-5906-6C933BFB19FB}"/>
              </a:ext>
            </a:extLst>
          </p:cNvPr>
          <p:cNvSpPr txBox="1">
            <a:spLocks/>
          </p:cNvSpPr>
          <p:nvPr/>
        </p:nvSpPr>
        <p:spPr>
          <a:xfrm>
            <a:off x="3397522" y="1544320"/>
            <a:ext cx="8582501" cy="5144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E833B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15 государств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E833BF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исследование существующих и потенциальных угроз в ИКТ–сфере и возможных стратегий по их минимизации.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2013 г.: Доклад содержал рекомендации по устранению существующих и потенциальных ИКТ–угроз со стороны государств, действующих в их интересах субъектов и негосударственных игроков.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Признание принципа ответственности государств за вредоносную деятельность в цифровом пространстве, осуществляемую с их территории. 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E833BF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3279068-238E-FFD4-6FE2-FAD24EA1D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120" y="205301"/>
            <a:ext cx="9007406" cy="107485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ГПЭ ООН по достижениям в сфере информатизации и телекоммуникаций в контексте МИБ </a:t>
            </a: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третьего созыва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24DA5D-BBC6-038A-6579-F6DA8345C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24" y="5676352"/>
            <a:ext cx="1278242" cy="111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60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19100" y="1362075"/>
            <a:ext cx="2828925" cy="5533869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резолюцией ГА ООН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A/RES/68/243 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778008" y="6400800"/>
            <a:ext cx="2413992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B9E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Ромашкина Н.П.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93ADB7-05A4-5CC5-6F0D-7A18B988DF09}"/>
              </a:ext>
            </a:extLst>
          </p:cNvPr>
          <p:cNvSpPr/>
          <p:nvPr/>
        </p:nvSpPr>
        <p:spPr>
          <a:xfrm>
            <a:off x="898358" y="764704"/>
            <a:ext cx="48126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</a:t>
            </a:r>
            <a:r>
              <a:rPr lang="ru-RU" dirty="0">
                <a:solidFill>
                  <a:prstClr val="white"/>
                </a:solidFill>
                <a:latin typeface="Century Gothic" panose="020B0502020202020204"/>
              </a:rPr>
              <a:t>8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113FF845-7621-4C88-5906-6C933BFB19FB}"/>
              </a:ext>
            </a:extLst>
          </p:cNvPr>
          <p:cNvSpPr txBox="1">
            <a:spLocks/>
          </p:cNvSpPr>
          <p:nvPr/>
        </p:nvSpPr>
        <p:spPr>
          <a:xfrm>
            <a:off x="3397522" y="2052320"/>
            <a:ext cx="8582501" cy="4636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lang="ru-RU" sz="2400" b="1" i="1" dirty="0">
                <a:solidFill>
                  <a:srgbClr val="E833B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E833B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государств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E833BF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Продолжить разработку правил ответственного поведения государств в цифровом пространстве,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определить условия применения существующих международных норм к ИКТ–среде и выявить случаи необходимости разработки дополнительных норм с учетом уникальных особенностей ИКТ. 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3279068-238E-FFD4-6FE2-FAD24EA1D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0" y="205301"/>
            <a:ext cx="9302046" cy="107485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ГПЭ ООН по достижениям в сфере информатизации и телекоммуникаций в контексте МИБ </a:t>
            </a: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четвертого созыва</a:t>
            </a:r>
          </a:p>
        </p:txBody>
      </p:sp>
    </p:spTree>
    <p:extLst>
      <p:ext uri="{BB962C8B-B14F-4D97-AF65-F5344CB8AC3E}">
        <p14:creationId xmlns:p14="http://schemas.microsoft.com/office/powerpoint/2010/main" val="3122022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789418" y="662065"/>
            <a:ext cx="2828925" cy="5533869"/>
          </a:xfrm>
        </p:spPr>
        <p:txBody>
          <a:bodyPr>
            <a:normAutofit fontScale="92500" lnSpcReduction="10000"/>
          </a:bodyPr>
          <a:lstStyle/>
          <a:p>
            <a:pPr marL="0" lvl="0" indent="0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постоянных представителей Казахстана, Китая, Кыргызстана, Российской Федерации, Таджикистана и Узбекистана при ООН</a:t>
            </a: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778008" y="6400800"/>
            <a:ext cx="2413992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B9E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Ромашкина Н.П.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93ADB7-05A4-5CC5-6F0D-7A18B988DF09}"/>
              </a:ext>
            </a:extLst>
          </p:cNvPr>
          <p:cNvSpPr/>
          <p:nvPr/>
        </p:nvSpPr>
        <p:spPr>
          <a:xfrm>
            <a:off x="898358" y="764704"/>
            <a:ext cx="48126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</a:t>
            </a:r>
            <a:r>
              <a:rPr lang="ru-RU" dirty="0">
                <a:solidFill>
                  <a:prstClr val="white"/>
                </a:solidFill>
                <a:latin typeface="Century Gothic" panose="020B0502020202020204"/>
              </a:rPr>
              <a:t>9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113FF845-7621-4C88-5906-6C933BFB19FB}"/>
              </a:ext>
            </a:extLst>
          </p:cNvPr>
          <p:cNvSpPr txBox="1">
            <a:spLocks/>
          </p:cNvSpPr>
          <p:nvPr/>
        </p:nvSpPr>
        <p:spPr>
          <a:xfrm>
            <a:off x="3830320" y="355600"/>
            <a:ext cx="8149703" cy="6333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None/>
              <a:tabLst/>
              <a:defRPr/>
            </a:pPr>
            <a:r>
              <a:rPr lang="ru-RU" sz="2400" b="1" i="1" dirty="0">
                <a:solidFill>
                  <a:srgbClr val="E833B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Приложение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E833B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E833B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усовершенствованные «Правила поведения государств в информационном пространстве»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None/>
              <a:tabLst/>
              <a:defRPr/>
            </a:pP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Новое правило 3: </a:t>
            </a: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«Не использовать ИКТ и сети для вмешательства во внутренние дела других государств и в целях подрыва их политической, экономической и социальной стабильности». </a:t>
            </a:r>
          </a:p>
          <a:p>
            <a:pPr marL="0" marR="0" lvl="0" indent="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None/>
              <a:tabLst/>
              <a:defRPr/>
            </a:pPr>
            <a:endParaRPr kumimoji="0" lang="ru-RU" sz="22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None/>
              <a:tabLst/>
              <a:defRPr/>
            </a:pP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Расширено и уточнено правило 7: </a:t>
            </a: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«Признавать, что права, которые человек имеет в оффлайновой среде, должны также защищаться и в онлайновой среде», возможно с некоторыми ограничениями в соответствии со ст. 19 Международного пакта о гражданских и политических правах.</a:t>
            </a:r>
          </a:p>
          <a:p>
            <a:pPr marL="0" marR="0" lvl="0" indent="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None/>
              <a:tabLst/>
              <a:defRPr/>
            </a:pPr>
            <a:endParaRPr kumimoji="0" lang="ru-RU" sz="22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None/>
              <a:tabLst/>
              <a:defRPr/>
            </a:pP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Добавлено правило 10: </a:t>
            </a: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«Развивать меры укрепления доверия в целях повышения предсказуемости и снижения вероятности недопонимания, а также риска возникновения конфликта». 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None/>
              <a:tabLst/>
              <a:defRPr/>
            </a:pPr>
            <a:endParaRPr kumimoji="0" lang="ru-RU" sz="22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554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550764" y="488046"/>
            <a:ext cx="3711126" cy="6745357"/>
          </a:xfrm>
        </p:spPr>
        <p:txBody>
          <a:bodyPr>
            <a:normAutofit/>
          </a:bodyPr>
          <a:lstStyle/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1998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Предложение России подписать заявление 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уровне президентов 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 и США 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en-US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27977" y="557831"/>
            <a:ext cx="3242496" cy="1049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96EC5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778008" y="6400800"/>
            <a:ext cx="2413992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B9E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Ромашкина Н.П.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04A7A15-8680-CB65-C97E-D007E22B218E}"/>
              </a:ext>
            </a:extLst>
          </p:cNvPr>
          <p:cNvSpPr/>
          <p:nvPr/>
        </p:nvSpPr>
        <p:spPr>
          <a:xfrm>
            <a:off x="898358" y="764704"/>
            <a:ext cx="48126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B775BA-97A1-A6AE-D7CD-2929098CF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214" y="342900"/>
            <a:ext cx="2984022" cy="2984022"/>
          </a:xfrm>
          <a:prstGeom prst="rect">
            <a:avLst/>
          </a:prstGeom>
        </p:spPr>
      </p:pic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C4D7EE90-D46D-2C31-34A9-9B7566F8B81A}"/>
              </a:ext>
            </a:extLst>
          </p:cNvPr>
          <p:cNvSpPr txBox="1">
            <a:spLocks/>
          </p:cNvSpPr>
          <p:nvPr/>
        </p:nvSpPr>
        <p:spPr>
          <a:xfrm>
            <a:off x="4919135" y="3712473"/>
            <a:ext cx="6601882" cy="2587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7E40C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Цель: 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E833B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создание международно-правового режима запрещения разработки, производства и применения информационного оружия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44B1BB-12EA-0DC3-1F02-3EDD5ED36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890" y="-66675"/>
            <a:ext cx="3958186" cy="39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97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19100" y="1362075"/>
            <a:ext cx="2828925" cy="5533869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Итоговый Доклад 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A/70/174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778008" y="6400800"/>
            <a:ext cx="2413992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B9E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Ромашкина Н.П.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93ADB7-05A4-5CC5-6F0D-7A18B988DF09}"/>
              </a:ext>
            </a:extLst>
          </p:cNvPr>
          <p:cNvSpPr/>
          <p:nvPr/>
        </p:nvSpPr>
        <p:spPr>
          <a:xfrm>
            <a:off x="898358" y="764704"/>
            <a:ext cx="48126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white"/>
                </a:solidFill>
                <a:latin typeface="Century Gothic" panose="020B0502020202020204"/>
              </a:rPr>
              <a:t>20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113FF845-7621-4C88-5906-6C933BFB19FB}"/>
              </a:ext>
            </a:extLst>
          </p:cNvPr>
          <p:cNvSpPr txBox="1">
            <a:spLocks/>
          </p:cNvSpPr>
          <p:nvPr/>
        </p:nvSpPr>
        <p:spPr>
          <a:xfrm>
            <a:off x="3728720" y="1676400"/>
            <a:ext cx="8251303" cy="518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E833B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Раздел II «Существующие и нарождающиеся угрозы»: впервые отмечается, что некоторые государства не только наращивают ИКТ–потенциал для применения в военных целях, но и что «использование ИКТ в будущих конфликтах между государствами становится более вероятным».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E833BF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lang="ru-RU" sz="2400" b="1" i="1" dirty="0">
                <a:solidFill>
                  <a:srgbClr val="B927E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первые речь идет о реальных, а не гипотетических, случаях нападений с применением ИКТ на критически важные объекты государственной инфраструктуры, относящихся «к числу наиболее пагубных нападений с использованием ИКТ». 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3279068-238E-FFD4-6FE2-FAD24EA1D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0" y="108750"/>
            <a:ext cx="9322366" cy="107485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ГПЭ ООН по достижениям в сфере информатизации и телекоммуникаций в контексте МИБ </a:t>
            </a: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четвертого созыва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1995D4-BF5A-DD86-2106-249499A8F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120" y="2382409"/>
            <a:ext cx="1475360" cy="1280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732F86-9F2C-C187-49E3-B5F121C5A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120" y="5120529"/>
            <a:ext cx="1475360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98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778008" y="6400800"/>
            <a:ext cx="2413992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B9E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Ромашкина Н.П.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93ADB7-05A4-5CC5-6F0D-7A18B988DF09}"/>
              </a:ext>
            </a:extLst>
          </p:cNvPr>
          <p:cNvSpPr/>
          <p:nvPr/>
        </p:nvSpPr>
        <p:spPr>
          <a:xfrm>
            <a:off x="898358" y="764704"/>
            <a:ext cx="48126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</a:t>
            </a:r>
            <a:r>
              <a:rPr lang="ru-RU" dirty="0">
                <a:solidFill>
                  <a:prstClr val="white"/>
                </a:solidFill>
                <a:latin typeface="Century Gothic" panose="020B0502020202020204"/>
              </a:rPr>
              <a:t>1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3279068-238E-FFD4-6FE2-FAD24EA1D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8916" y="95292"/>
            <a:ext cx="8133646" cy="107485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Комплексные многоцелевые кибератаки на ядерные объекты Ирана в 2010-2012гг. годов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D4E3B8-C787-A8C5-C03F-E2753053A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1360017"/>
            <a:ext cx="9860279" cy="530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1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69020" y="1303809"/>
            <a:ext cx="2828925" cy="4826525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Итоговый Доклад 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A/70/174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778008" y="6400800"/>
            <a:ext cx="2413992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B9E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Ромашкина Н.П.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93ADB7-05A4-5CC5-6F0D-7A18B988DF09}"/>
              </a:ext>
            </a:extLst>
          </p:cNvPr>
          <p:cNvSpPr/>
          <p:nvPr/>
        </p:nvSpPr>
        <p:spPr>
          <a:xfrm>
            <a:off x="898358" y="764704"/>
            <a:ext cx="48126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22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113FF845-7621-4C88-5906-6C933BFB19FB}"/>
              </a:ext>
            </a:extLst>
          </p:cNvPr>
          <p:cNvSpPr txBox="1">
            <a:spLocks/>
          </p:cNvSpPr>
          <p:nvPr/>
        </p:nvSpPr>
        <p:spPr>
          <a:xfrm>
            <a:off x="3312160" y="1584960"/>
            <a:ext cx="8667863" cy="4826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E833B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 легализовать и регулировать конфликты 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None/>
              <a:tabLst/>
              <a:defRPr/>
            </a:pPr>
            <a:r>
              <a:rPr lang="ru-RU" sz="2400" b="1" i="1" dirty="0">
                <a:solidFill>
                  <a:srgbClr val="E833B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E833B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ИКТ–пространстве, 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None/>
              <a:tabLst/>
              <a:defRPr/>
            </a:pPr>
            <a:r>
              <a:rPr lang="ru-RU" sz="2400" b="1" i="1" dirty="0">
                <a:solidFill>
                  <a:srgbClr val="E833B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E833B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 </a:t>
            </a:r>
            <a:r>
              <a:rPr kumimoji="0" lang="ru-RU" sz="2400" b="1" i="1" u="sng" strike="noStrike" kern="1200" cap="none" spc="0" normalizeH="0" baseline="0" noProof="0" dirty="0">
                <a:ln>
                  <a:noFill/>
                </a:ln>
                <a:solidFill>
                  <a:srgbClr val="E833B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предотвращать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E833B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такие конфликты.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E833BF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лавный результат: пункт 12 итогового Доклада о принятии к сведению «Правил поведения в области обеспечения международной информационной безопасности».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endParaRPr kumimoji="0" lang="ru-RU" sz="2600" b="1" i="1" u="none" strike="noStrike" kern="1200" cap="none" spc="0" normalizeH="0" baseline="0" noProof="0" dirty="0">
              <a:ln>
                <a:noFill/>
              </a:ln>
              <a:solidFill>
                <a:srgbClr val="E833BF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None/>
              <a:tabLst/>
              <a:defRPr/>
            </a:pPr>
            <a:endParaRPr kumimoji="0" lang="ru-RU" sz="26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26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endParaRPr kumimoji="0" lang="ru-RU" sz="26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3279068-238E-FFD4-6FE2-FAD24EA1D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840" y="59177"/>
            <a:ext cx="9352846" cy="107485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ГПЭ ООН по достижениям в сфере информатизации и телекоммуникаций в контексте МИБ </a:t>
            </a: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четвертого созыва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1995D4-BF5A-DD86-2106-249499A8F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859" y="1799823"/>
            <a:ext cx="1238647" cy="10748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7F190B-20D4-5881-0D1E-2665D83FE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624" y="4811383"/>
            <a:ext cx="3837407" cy="2046617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14FC25-B161-A443-DAA3-39F998BB8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1125" y="3637573"/>
            <a:ext cx="1237595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12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19100" y="1229360"/>
            <a:ext cx="2828925" cy="5533869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резолюцией ГА ООН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A/RES/70/237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778008" y="6400800"/>
            <a:ext cx="2413992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B9E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Ромашкина Н.П.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93ADB7-05A4-5CC5-6F0D-7A18B988DF09}"/>
              </a:ext>
            </a:extLst>
          </p:cNvPr>
          <p:cNvSpPr/>
          <p:nvPr/>
        </p:nvSpPr>
        <p:spPr>
          <a:xfrm>
            <a:off x="898358" y="764704"/>
            <a:ext cx="48126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white"/>
                </a:solidFill>
                <a:latin typeface="Century Gothic" panose="020B0502020202020204"/>
              </a:rPr>
              <a:t>23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113FF845-7621-4C88-5906-6C933BFB19FB}"/>
              </a:ext>
            </a:extLst>
          </p:cNvPr>
          <p:cNvSpPr txBox="1">
            <a:spLocks/>
          </p:cNvSpPr>
          <p:nvPr/>
        </p:nvSpPr>
        <p:spPr>
          <a:xfrm>
            <a:off x="3759018" y="1615440"/>
            <a:ext cx="8221005" cy="5073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lang="ru-RU" sz="2400" b="1" i="1" dirty="0">
                <a:solidFill>
                  <a:srgbClr val="E833B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E833B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 государств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E833BF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Задача ГПЭ: включение «Правил поведения» в следующую резолюцию ГА ООН «Достижения…», что сделало бы «Правила» частью международного «мягкого» права. 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lang="ru-RU" sz="2400" b="1" i="1" dirty="0">
                <a:solidFill>
                  <a:srgbClr val="B927E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тоговый доклад не вышел.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7E40CC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Противоречия РФ и США по вопросу о праве на самооборону в ответ на кибератаки. 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E833BF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3279068-238E-FFD4-6FE2-FAD24EA1D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9040" y="205301"/>
            <a:ext cx="9139486" cy="107485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ГПЭ ООН по достижениям в сфере информатизации и телекоммуникаций в контексте МИБ </a:t>
            </a: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пятого созыва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24DA5D-BBC6-038A-6579-F6DA8345C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836" y="5147744"/>
            <a:ext cx="1247502" cy="108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89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8962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rgbClr val="00B9E7">
                    <a:lumMod val="60000"/>
                    <a:lumOff val="40000"/>
                  </a:srgbClr>
                </a:solidFill>
              </a:rPr>
              <a:t>Ромашкина Н.П.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white"/>
                </a:solidFill>
              </a:rPr>
              <a:t>24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568399" y="0"/>
            <a:ext cx="9834707" cy="11529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endParaRPr lang="ru-RU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одержимое 2"/>
          <p:cNvSpPr txBox="1">
            <a:spLocks/>
          </p:cNvSpPr>
          <p:nvPr/>
        </p:nvSpPr>
        <p:spPr>
          <a:xfrm>
            <a:off x="612775" y="1439491"/>
            <a:ext cx="11558057" cy="5189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buFont typeface="Wingdings 3" charset="2"/>
              <a:buNone/>
              <a:defRPr/>
            </a:pP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Статья 5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buFont typeface="Wingdings 3" charset="2"/>
              <a:buNone/>
              <a:defRPr/>
            </a:pP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buFont typeface="Wingdings 3" charset="2"/>
              <a:buNone/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Договаривающиеся стороны соглашаются с тем, что вооруженное нападение на одну или нескольких из них в Европе или Северной Америке будет рассматриваться как нападение на них в целом и, следовательно, соглашаются с тем, что в случае если подобное вооруженное нападение будет иметь место, каждая из них, в порядке осуществления права на индивидуальную или коллективную самооборону, признаваемого Статьей 51-ой Устава ООН, окажет помощь Договаривающейся стороне или Договаривающимся сторонам, подвергшимся подобному нападению, путем немедленного осуществления такого индивидуального или совместного действия, которое сочтет необходимым, включая применение вооруженной силы с целью восстановления и последующего сохранения безопасности Североатлантического региона.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buFont typeface="Wingdings 3" charset="2"/>
              <a:buNone/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О любом подобном вооруженном нападении и всех принятых в результате него мерах немедленно сообщается Совету безопасности. Подобные меры будут прекращены, когда Совет безопасности примет меры, необходимые для восстановления и сохранения международного мира и безопасности.</a:t>
            </a:r>
            <a:endParaRPr lang="ru-RU" sz="2000" b="1" i="1" dirty="0">
              <a:solidFill>
                <a:srgbClr val="E833BF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2" descr="https://alpinefile.ru/wp-content/uploads/kaspersky-lab-log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AutoShape 4" descr="https://alpinefile.ru/wp-content/uploads/kaspersky-lab-logo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612775" y="44623"/>
            <a:ext cx="11558057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Статьи 5 Устава НАТО 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кибернападений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577" y="1302681"/>
            <a:ext cx="813435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54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896200" y="6400800"/>
            <a:ext cx="2895600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B9E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Ромашкина Н.П.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white"/>
                </a:solidFill>
                <a:latin typeface="Century Gothic" panose="020B0502020202020204"/>
              </a:rPr>
              <a:t>25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568399" y="0"/>
            <a:ext cx="9834707" cy="11529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AutoShape 2" descr="https://alpinefile.ru/wp-content/uploads/kaspersky-lab-log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AutoShape 4" descr="https://alpinefile.ru/wp-content/uploads/kaspersky-lab-logo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889760" y="211329"/>
            <a:ext cx="9513346" cy="115290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 2019. Превентивный воздушный удар Израиля по зданию на территории Сектора Газа за подготовку кибератак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99A171-5DAD-D1D6-F16B-C4A1D2CC8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1838960"/>
            <a:ext cx="6682105" cy="41388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DEDD4D-9CF7-EAA8-C3D0-F0EE697CD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493" y="1838960"/>
            <a:ext cx="4818932" cy="415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55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19100" y="1229360"/>
            <a:ext cx="2828925" cy="5533869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комитет 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 ООН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A/RES/73/27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A/RES/73/266 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778008" y="6400800"/>
            <a:ext cx="2413992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B9E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Ромашкина Н.П.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93ADB7-05A4-5CC5-6F0D-7A18B988DF09}"/>
              </a:ext>
            </a:extLst>
          </p:cNvPr>
          <p:cNvSpPr/>
          <p:nvPr/>
        </p:nvSpPr>
        <p:spPr>
          <a:xfrm>
            <a:off x="898358" y="764704"/>
            <a:ext cx="48126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</a:t>
            </a:r>
            <a:r>
              <a:rPr lang="ru-RU" dirty="0">
                <a:solidFill>
                  <a:prstClr val="white"/>
                </a:solidFill>
                <a:latin typeface="Century Gothic" panose="020B0502020202020204"/>
              </a:rPr>
              <a:t>6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113FF845-7621-4C88-5906-6C933BFB19FB}"/>
              </a:ext>
            </a:extLst>
          </p:cNvPr>
          <p:cNvSpPr txBox="1">
            <a:spLocks/>
          </p:cNvSpPr>
          <p:nvPr/>
        </p:nvSpPr>
        <p:spPr>
          <a:xfrm>
            <a:off x="3759018" y="1615440"/>
            <a:ext cx="8221005" cy="5073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E833BF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E833B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Рабочая группа ООН открытого состава (РГОС) по достижениям в сфере информатизации и телекоммуникаций в контексте международной безопасности (по инициативе РФ)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E833BF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Группа правительственных экспертов ООН по достижениям в сфере информатизации и телекоммуникаций в контексте международной безопасности (ГПЭ) (по инициативе США)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3279068-238E-FFD4-6FE2-FAD24EA1D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7657" y="411940"/>
            <a:ext cx="7503726" cy="107485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этап переговорного процесса в ООН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068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19100" y="1229360"/>
            <a:ext cx="2828925" cy="5533869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резолюцией ГА ООН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A/RES/73/266 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778008" y="6400800"/>
            <a:ext cx="2413992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B9E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Ромашкина Н.П.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93ADB7-05A4-5CC5-6F0D-7A18B988DF09}"/>
              </a:ext>
            </a:extLst>
          </p:cNvPr>
          <p:cNvSpPr/>
          <p:nvPr/>
        </p:nvSpPr>
        <p:spPr>
          <a:xfrm>
            <a:off x="898358" y="764704"/>
            <a:ext cx="48126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</a:t>
            </a:r>
            <a:r>
              <a:rPr lang="ru-RU" dirty="0">
                <a:solidFill>
                  <a:prstClr val="white"/>
                </a:solidFill>
                <a:latin typeface="Century Gothic" panose="020B0502020202020204"/>
              </a:rPr>
              <a:t>7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113FF845-7621-4C88-5906-6C933BFB19FB}"/>
              </a:ext>
            </a:extLst>
          </p:cNvPr>
          <p:cNvSpPr txBox="1">
            <a:spLocks/>
          </p:cNvSpPr>
          <p:nvPr/>
        </p:nvSpPr>
        <p:spPr>
          <a:xfrm>
            <a:off x="3248025" y="1375484"/>
            <a:ext cx="8701518" cy="5073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E833B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25 государств</a:t>
            </a:r>
          </a:p>
          <a:p>
            <a:pPr marL="342900" marR="0" lvl="0" indent="-34290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E833BF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Принцип справедливого географического распределения, регионального разнообразия и участия в предыдущих ГПЭ </a:t>
            </a:r>
          </a:p>
          <a:p>
            <a:pPr marL="342900" marR="0" lvl="0" indent="-34290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Приоритетная сфера: вопросы применимости действующих норм международного права к информационному пространству</a:t>
            </a:r>
          </a:p>
          <a:p>
            <a:pPr marL="985838" marR="0" lvl="0" indent="-538163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Нормы, правила и принципы ответственного поведения (детализация существующих норм)</a:t>
            </a:r>
          </a:p>
          <a:p>
            <a:pPr marL="985838" marR="0" lvl="0" indent="-538163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Меры укрепления доверия</a:t>
            </a:r>
          </a:p>
          <a:p>
            <a:pPr marL="985838" marR="0" lvl="0" indent="-538163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Меры в области наращивания потенциала</a:t>
            </a:r>
          </a:p>
          <a:p>
            <a:pPr marL="985838" marR="0" lvl="0" indent="-538163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Применимость МП к киберпространству.</a:t>
            </a:r>
          </a:p>
          <a:p>
            <a:pPr marL="985838" marR="0" lvl="0" indent="-538163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2021 г.: Итоговый консенсусный доклад.</a:t>
            </a:r>
          </a:p>
          <a:p>
            <a:pPr marL="342900" marR="0" lvl="0" indent="-34290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3279068-238E-FFD4-6FE2-FAD24EA1D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9040" y="205301"/>
            <a:ext cx="9139486" cy="107485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ГПЭ ООН по достижениям в сфере информатизации и телекоммуникаций в контексте МИБ </a:t>
            </a: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шестого созыва</a:t>
            </a:r>
          </a:p>
        </p:txBody>
      </p:sp>
    </p:spTree>
    <p:extLst>
      <p:ext uri="{BB962C8B-B14F-4D97-AF65-F5344CB8AC3E}">
        <p14:creationId xmlns:p14="http://schemas.microsoft.com/office/powerpoint/2010/main" val="2373695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19100" y="1229360"/>
            <a:ext cx="2828925" cy="5533869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резолюцией ГА ООН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A/RES/73/27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778008" y="6400800"/>
            <a:ext cx="2413992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B9E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Ромашкина Н.П.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93ADB7-05A4-5CC5-6F0D-7A18B988DF09}"/>
              </a:ext>
            </a:extLst>
          </p:cNvPr>
          <p:cNvSpPr/>
          <p:nvPr/>
        </p:nvSpPr>
        <p:spPr>
          <a:xfrm>
            <a:off x="898358" y="764704"/>
            <a:ext cx="48126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</a:t>
            </a:r>
            <a:r>
              <a:rPr lang="ru-RU" dirty="0">
                <a:solidFill>
                  <a:prstClr val="white"/>
                </a:solidFill>
                <a:latin typeface="Century Gothic" panose="020B0502020202020204"/>
              </a:rPr>
              <a:t>8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113FF845-7621-4C88-5906-6C933BFB19FB}"/>
              </a:ext>
            </a:extLst>
          </p:cNvPr>
          <p:cNvSpPr txBox="1">
            <a:spLocks/>
          </p:cNvSpPr>
          <p:nvPr/>
        </p:nvSpPr>
        <p:spPr>
          <a:xfrm>
            <a:off x="3551895" y="1660021"/>
            <a:ext cx="8221005" cy="3945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Нормы, правила и принципы ответственного поведения (дальнейшее развитие или изменение)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Меры укрепления доверия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Меры в области наращивания потенциала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Применимость МП к киберпространству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Существующие и потенциальные угрозы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Формирование регулярного институционального диалога под эгидой ООН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Актуальные международные концепции в сфере обеспечения глобальной безопасности IT-систем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7E40CC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2021 г.: Итоговый консенсусный доклад.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3279068-238E-FFD4-6FE2-FAD24EA1D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562" y="94771"/>
            <a:ext cx="9779566" cy="1074859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группа ООН открытого состава (РГОС) по достижениям в сфере информатизации и телекоммуникаций в контексте международной безопасности  </a:t>
            </a:r>
            <a:r>
              <a:rPr lang="ru-RU" sz="2600" b="1" i="1" dirty="0">
                <a:solidFill>
                  <a:srgbClr val="B014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первого созыва</a:t>
            </a:r>
          </a:p>
        </p:txBody>
      </p:sp>
    </p:spTree>
    <p:extLst>
      <p:ext uri="{BB962C8B-B14F-4D97-AF65-F5344CB8AC3E}">
        <p14:creationId xmlns:p14="http://schemas.microsoft.com/office/powerpoint/2010/main" val="573053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896200" y="6400800"/>
            <a:ext cx="2895600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B9E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Ромашкина Н.П.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12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568399" y="0"/>
            <a:ext cx="9834707" cy="11529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AutoShape 2" descr="https://alpinefile.ru/wp-content/uploads/kaspersky-lab-log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AutoShape 4" descr="https://alpinefile.ru/wp-content/uploads/kaspersky-lab-logo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866132" y="-18454"/>
            <a:ext cx="11017893" cy="80623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ГПЭ и РГОС первого созыва: основные характеристики</a:t>
            </a:r>
          </a:p>
        </p:txBody>
      </p:sp>
      <p:graphicFrame>
        <p:nvGraphicFramePr>
          <p:cNvPr id="8" name="Таблица 10">
            <a:extLst>
              <a:ext uri="{FF2B5EF4-FFF2-40B4-BE49-F238E27FC236}">
                <a16:creationId xmlns:a16="http://schemas.microsoft.com/office/drawing/2014/main" id="{C8672FE8-348C-EF57-C85B-6B9D886A55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877585"/>
              </p:ext>
            </p:extLst>
          </p:nvPr>
        </p:nvGraphicFramePr>
        <p:xfrm>
          <a:off x="66675" y="576454"/>
          <a:ext cx="12125325" cy="6242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330">
                  <a:extLst>
                    <a:ext uri="{9D8B030D-6E8A-4147-A177-3AD203B41FA5}">
                      <a16:colId xmlns:a16="http://schemas.microsoft.com/office/drawing/2014/main" val="804146580"/>
                    </a:ext>
                  </a:extLst>
                </a:gridCol>
                <a:gridCol w="4552315">
                  <a:extLst>
                    <a:ext uri="{9D8B030D-6E8A-4147-A177-3AD203B41FA5}">
                      <a16:colId xmlns:a16="http://schemas.microsoft.com/office/drawing/2014/main" val="196107975"/>
                    </a:ext>
                  </a:extLst>
                </a:gridCol>
                <a:gridCol w="4297680">
                  <a:extLst>
                    <a:ext uri="{9D8B030D-6E8A-4147-A177-3AD203B41FA5}">
                      <a16:colId xmlns:a16="http://schemas.microsoft.com/office/drawing/2014/main" val="373398418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правительственных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экспертов (ГПЭ)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Рабочая группа открытого состава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(РГОС)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88046189"/>
                  </a:ext>
                </a:extLst>
              </a:tr>
              <a:tr h="3963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Страна-инициатор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США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8503853"/>
                  </a:ext>
                </a:extLst>
              </a:tr>
              <a:tr h="11276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Учреждающий документ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22.12.2018 – Резолюция ГА ООН «Поощрение ответственного поведения государств в киберпространстве в контексте международной безопасности»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05.12.2018 – Резолюция ГА ООН «Достижения в сфере информатизации и телекоммуникаций в контексте международной безопасности»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8661133"/>
                  </a:ext>
                </a:extLst>
              </a:tr>
              <a:tr h="5423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участников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государств-членов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193 государства-члена ООН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70501658"/>
                  </a:ext>
                </a:extLst>
              </a:tr>
              <a:tr h="5704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Государства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(правительственные эксперты)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Государства (координирующая роль),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другие заинтересованные стороны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933200"/>
                  </a:ext>
                </a:extLst>
              </a:tr>
              <a:tr h="3791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Председатель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Гильерме де Агиар Патриота (Бразилия)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Юрг Лаубер (Швейцария)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05498971"/>
                  </a:ext>
                </a:extLst>
              </a:tr>
              <a:tr h="3791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Формат сотрудничества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Консультации с региональными организациями (Африканский Союз, ЕС, ОАГ, ОБСЕ, АРФ) и две консультации со всеми государствами-членами ООН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Межсессионные встречи с заинтересованными сторонами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(бизнес, НПО, академическое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сообщество)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5523496"/>
                  </a:ext>
                </a:extLst>
              </a:tr>
              <a:tr h="3791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 2021 – Итоговый доклад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Март 2021 – Итоговый доклад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(консенсусные вопросы),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март 2021 – Доклад председателя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(пункты, по которым не достигнут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консенсус)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1599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502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94741" y="1066246"/>
            <a:ext cx="2729460" cy="5933119"/>
          </a:xfrm>
        </p:spPr>
        <p:txBody>
          <a:bodyPr>
            <a:normAutofit/>
          </a:bodyPr>
          <a:lstStyle/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4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1998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Предложение России 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подписать заявление 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уровне президентов 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 и США 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4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en-US" sz="24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27977" y="557831"/>
            <a:ext cx="3242496" cy="1049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96EC5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778008" y="6400800"/>
            <a:ext cx="2413992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B9E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Ромашкина Н.П.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04A7A15-8680-CB65-C97E-D007E22B218E}"/>
              </a:ext>
            </a:extLst>
          </p:cNvPr>
          <p:cNvSpPr/>
          <p:nvPr/>
        </p:nvSpPr>
        <p:spPr>
          <a:xfrm>
            <a:off x="898358" y="764704"/>
            <a:ext cx="48126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B775BA-97A1-A6AE-D7CD-2929098CF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630" y="131864"/>
            <a:ext cx="1635012" cy="1635012"/>
          </a:xfrm>
          <a:prstGeom prst="rect">
            <a:avLst/>
          </a:prstGeom>
        </p:spPr>
      </p:pic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C4D7EE90-D46D-2C31-34A9-9B7566F8B81A}"/>
              </a:ext>
            </a:extLst>
          </p:cNvPr>
          <p:cNvSpPr txBox="1">
            <a:spLocks/>
          </p:cNvSpPr>
          <p:nvPr/>
        </p:nvSpPr>
        <p:spPr>
          <a:xfrm>
            <a:off x="3124201" y="1854088"/>
            <a:ext cx="8916456" cy="48437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7E40C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Согласование взглядов мирового сообщества на: 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7E40CC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E833B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проблемы возможного использования информационных технологий в военных целях;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E833B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определение основных понятий «информационное оружие», «информационная война»; 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E833B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выявление возможностей использования информационных технологий для совершенствования существующих и создания новых систем оружия;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E833B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сотрудничество по вопросу о целесообразности создания международной системы мониторинга угроз информационной безопасности;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E833B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выработку многостороннего договора о борьбе с информационным терроризмом и преступностью.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44B1BB-12EA-0DC3-1F02-3EDD5ED36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746" y="-128536"/>
            <a:ext cx="2172711" cy="215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86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662940" y="1229360"/>
            <a:ext cx="2828925" cy="5533869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резолюцией ГА ООН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A/RES/75/240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778008" y="6400800"/>
            <a:ext cx="2413992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B9E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Ромашкина Н.П.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93ADB7-05A4-5CC5-6F0D-7A18B988DF09}"/>
              </a:ext>
            </a:extLst>
          </p:cNvPr>
          <p:cNvSpPr/>
          <p:nvPr/>
        </p:nvSpPr>
        <p:spPr>
          <a:xfrm>
            <a:off x="898358" y="764704"/>
            <a:ext cx="48126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30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113FF845-7621-4C88-5906-6C933BFB19FB}"/>
              </a:ext>
            </a:extLst>
          </p:cNvPr>
          <p:cNvSpPr txBox="1">
            <a:spLocks/>
          </p:cNvSpPr>
          <p:nvPr/>
        </p:nvSpPr>
        <p:spPr>
          <a:xfrm>
            <a:off x="4409440" y="2096901"/>
            <a:ext cx="7363460" cy="3945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 инициативе РФ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Перспективы формирования регулярного институционального диалога,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необходимость придания правилам ответственного поведения юридически обязательного характера,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выработка механизмов атрибуции кибератак.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lang="ru-RU" sz="2400" b="1" i="1" dirty="0">
                <a:solidFill>
                  <a:srgbClr val="7E40CC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7E40CC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 период 2021-2025 гг.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3279068-238E-FFD4-6FE2-FAD24EA1D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562" y="94771"/>
            <a:ext cx="9779566" cy="1074859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группа ООН открытого состава (РГОС) по достижениям в сфере информатизации и телекоммуникаций в контексте международной безопасности  </a:t>
            </a:r>
            <a:r>
              <a:rPr lang="ru-RU" sz="2600" b="1" i="1" dirty="0">
                <a:solidFill>
                  <a:srgbClr val="B014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второго созыва</a:t>
            </a:r>
          </a:p>
        </p:txBody>
      </p:sp>
    </p:spTree>
    <p:extLst>
      <p:ext uri="{BB962C8B-B14F-4D97-AF65-F5344CB8AC3E}">
        <p14:creationId xmlns:p14="http://schemas.microsoft.com/office/powerpoint/2010/main" val="19028979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19100" y="1229360"/>
            <a:ext cx="2828925" cy="5533869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резолюцией ГА ООН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A/RES/75/240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778008" y="6400800"/>
            <a:ext cx="2413992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B9E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Ромашкина Н.П.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93ADB7-05A4-5CC5-6F0D-7A18B988DF09}"/>
              </a:ext>
            </a:extLst>
          </p:cNvPr>
          <p:cNvSpPr/>
          <p:nvPr/>
        </p:nvSpPr>
        <p:spPr>
          <a:xfrm>
            <a:off x="898358" y="764704"/>
            <a:ext cx="48126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31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113FF845-7621-4C88-5906-6C933BFB19FB}"/>
              </a:ext>
            </a:extLst>
          </p:cNvPr>
          <p:cNvSpPr txBox="1">
            <a:spLocks/>
          </p:cNvSpPr>
          <p:nvPr/>
        </p:nvSpPr>
        <p:spPr>
          <a:xfrm>
            <a:off x="4043679" y="2096901"/>
            <a:ext cx="7904481" cy="3945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E833B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Июнь 2021 г. – организационная сессия РГОС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E833BF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Декабрь 2021 г. – первая субстантивная сессия РГОС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Март – апрель 2022 г. – вторая субстантивная сессия РГОС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Август 2022 г. – третья субстантивная сессия РГОС: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первый ежегодный промежуточный доклад,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России присоединилась к докладу с оговорками.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3279068-238E-FFD4-6FE2-FAD24EA1D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562" y="94771"/>
            <a:ext cx="9779566" cy="1074859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группа ООН открытого состава (РГОС) по достижениям в сфере информатизации и телекоммуникаций в контексте международной безопасности  </a:t>
            </a:r>
            <a:r>
              <a:rPr lang="ru-RU" sz="2600" b="1" i="1" dirty="0">
                <a:solidFill>
                  <a:srgbClr val="B014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второго созыва</a:t>
            </a:r>
          </a:p>
        </p:txBody>
      </p:sp>
    </p:spTree>
    <p:extLst>
      <p:ext uri="{BB962C8B-B14F-4D97-AF65-F5344CB8AC3E}">
        <p14:creationId xmlns:p14="http://schemas.microsoft.com/office/powerpoint/2010/main" val="1835779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8962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rgbClr val="00B9E7">
                    <a:lumMod val="60000"/>
                    <a:lumOff val="40000"/>
                  </a:srgbClr>
                </a:solidFill>
              </a:rPr>
              <a:t>Ромашкина Н.П.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white"/>
                </a:solidFill>
              </a:rPr>
              <a:t>32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568399" y="0"/>
            <a:ext cx="9377897" cy="11529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Минобороны Украины обратилось за помощью к хакерскому сообществу</a:t>
            </a:r>
          </a:p>
        </p:txBody>
      </p:sp>
      <p:sp>
        <p:nvSpPr>
          <p:cNvPr id="16" name="Содержимое 2"/>
          <p:cNvSpPr txBox="1">
            <a:spLocks/>
          </p:cNvSpPr>
          <p:nvPr/>
        </p:nvSpPr>
        <p:spPr>
          <a:xfrm>
            <a:off x="2531165" y="1341407"/>
            <a:ext cx="9448800" cy="5189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buNone/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24.02.2022. Информагентство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Reuters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: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buFont typeface="Wingdings 3" charset="2"/>
              <a:buNone/>
              <a:defRPr/>
            </a:pPr>
            <a:endParaRPr lang="ru-RU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defRPr/>
            </a:pP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Глава киевской ИБ-компании 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Cyber Unit Technologies 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Егор Аушев по просьбе руководства МО Украины: «Украинское киберсообщество! Пришло время участвовать в киберобороне нашей страны».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defRPr/>
            </a:pPr>
            <a:endParaRPr lang="ru-RU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defRPr/>
            </a:pPr>
            <a:r>
              <a:rPr lang="ru-RU" sz="2400" b="1" i="1" dirty="0">
                <a:solidFill>
                  <a:srgbClr val="B927E9">
                    <a:lumMod val="50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Два подразделения добровольцев из хакерского сообщества: оборонное и наступательное. Оборонное подразделение – обеспечение безопасности объектов КИ. Наступательное подразделение – помощь ВСУ проводить разведоперации.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defRPr/>
            </a:pPr>
            <a:endParaRPr lang="ru-RU" sz="2400" b="1" i="1" dirty="0">
              <a:solidFill>
                <a:srgbClr val="B927E9">
                  <a:lumMod val="50000"/>
                </a:srgbClr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defRPr/>
            </a:pPr>
            <a:r>
              <a:rPr lang="ru-RU" sz="2400" b="1" i="1" dirty="0">
                <a:solidFill>
                  <a:srgbClr val="E833B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На вечер 24 февраля получены сотни заявок от добровольцев.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6962"/>
            <a:ext cx="2683565" cy="268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887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3">
            <a:extLst>
              <a:ext uri="{FF2B5EF4-FFF2-40B4-BE49-F238E27FC236}">
                <a16:creationId xmlns:a16="http://schemas.microsoft.com/office/drawing/2014/main" id="{6567AA78-5790-59E2-99A8-13885A6FCA7F}"/>
              </a:ext>
            </a:extLst>
          </p:cNvPr>
          <p:cNvSpPr txBox="1">
            <a:spLocks/>
          </p:cNvSpPr>
          <p:nvPr/>
        </p:nvSpPr>
        <p:spPr>
          <a:xfrm>
            <a:off x="513347" y="860426"/>
            <a:ext cx="11419261" cy="1776703"/>
          </a:xfrm>
          <a:prstGeom prst="roundRect">
            <a:avLst/>
          </a:prstGeom>
          <a:gradFill flip="none" rotWithShape="1">
            <a:gsLst>
              <a:gs pos="0">
                <a:schemeClr val="tx1"/>
              </a:gs>
              <a:gs pos="0">
                <a:srgbClr val="EEEEEE"/>
              </a:gs>
              <a:gs pos="67000">
                <a:srgbClr val="A5A5A5">
                  <a:lumMod val="45000"/>
                  <a:lumOff val="55000"/>
                </a:srgbClr>
              </a:gs>
              <a:gs pos="99000">
                <a:schemeClr val="tx1">
                  <a:lumMod val="50000"/>
                  <a:lumOff val="50000"/>
                </a:schemeClr>
              </a:gs>
              <a:gs pos="80000">
                <a:srgbClr val="A5A5A5">
                  <a:lumMod val="30000"/>
                  <a:lumOff val="70000"/>
                </a:srgbClr>
              </a:gs>
            </a:gsLst>
            <a:path path="shape">
              <a:fillToRect l="50000" t="50000" r="50000" b="50000"/>
            </a:path>
            <a:tileRect/>
          </a:gra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 fontAlgn="base">
              <a:lnSpc>
                <a:spcPct val="80000"/>
              </a:lnSpc>
              <a:spcBef>
                <a:spcPct val="0"/>
              </a:spcBef>
            </a:pP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Перспективы </a:t>
            </a:r>
          </a:p>
          <a:p>
            <a:pPr marL="0" lvl="1" algn="ctr" fontAlgn="base">
              <a:lnSpc>
                <a:spcPct val="80000"/>
              </a:lnSpc>
              <a:spcBef>
                <a:spcPct val="0"/>
              </a:spcBef>
            </a:pP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формирования регулярного </a:t>
            </a:r>
          </a:p>
          <a:p>
            <a:pPr marL="0" lvl="1" algn="ctr" fontAlgn="base">
              <a:lnSpc>
                <a:spcPct val="80000"/>
              </a:lnSpc>
              <a:spcBef>
                <a:spcPct val="0"/>
              </a:spcBef>
            </a:pP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институционального диалога</a:t>
            </a:r>
          </a:p>
        </p:txBody>
      </p:sp>
      <p:sp>
        <p:nvSpPr>
          <p:cNvPr id="20" name="Заголовок 3">
            <a:extLst>
              <a:ext uri="{FF2B5EF4-FFF2-40B4-BE49-F238E27FC236}">
                <a16:creationId xmlns:a16="http://schemas.microsoft.com/office/drawing/2014/main" id="{A2695278-F827-A4F1-A0EE-F556BA914E06}"/>
              </a:ext>
            </a:extLst>
          </p:cNvPr>
          <p:cNvSpPr txBox="1">
            <a:spLocks/>
          </p:cNvSpPr>
          <p:nvPr/>
        </p:nvSpPr>
        <p:spPr>
          <a:xfrm>
            <a:off x="515815" y="2965374"/>
            <a:ext cx="11419261" cy="1776703"/>
          </a:xfrm>
          <a:prstGeom prst="roundRect">
            <a:avLst/>
          </a:prstGeom>
          <a:gradFill flip="none" rotWithShape="1">
            <a:gsLst>
              <a:gs pos="0">
                <a:schemeClr val="tx1"/>
              </a:gs>
              <a:gs pos="0">
                <a:srgbClr val="EEEEEE"/>
              </a:gs>
              <a:gs pos="67000">
                <a:srgbClr val="A5A5A5">
                  <a:lumMod val="45000"/>
                  <a:lumOff val="55000"/>
                </a:srgbClr>
              </a:gs>
              <a:gs pos="99000">
                <a:schemeClr val="tx1">
                  <a:lumMod val="50000"/>
                  <a:lumOff val="50000"/>
                </a:schemeClr>
              </a:gs>
              <a:gs pos="80000">
                <a:srgbClr val="A5A5A5">
                  <a:lumMod val="30000"/>
                  <a:lumOff val="70000"/>
                </a:srgbClr>
              </a:gs>
            </a:gsLst>
            <a:path path="shape">
              <a:fillToRect l="50000" t="50000" r="50000" b="50000"/>
            </a:path>
            <a:tileRect/>
          </a:gra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 fontAlgn="base">
              <a:lnSpc>
                <a:spcPct val="80000"/>
              </a:lnSpc>
              <a:spcBef>
                <a:spcPct val="0"/>
              </a:spcBef>
            </a:pP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Необходимость придания </a:t>
            </a:r>
          </a:p>
          <a:p>
            <a:pPr marL="0" lvl="1" algn="ctr" fontAlgn="base">
              <a:lnSpc>
                <a:spcPct val="80000"/>
              </a:lnSpc>
              <a:spcBef>
                <a:spcPct val="0"/>
              </a:spcBef>
            </a:pP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правилам ответственного </a:t>
            </a:r>
          </a:p>
          <a:p>
            <a:pPr marL="0" lvl="1" algn="ctr" fontAlgn="base">
              <a:lnSpc>
                <a:spcPct val="80000"/>
              </a:lnSpc>
              <a:spcBef>
                <a:spcPct val="0"/>
              </a:spcBef>
            </a:pP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поведения государств </a:t>
            </a:r>
          </a:p>
          <a:p>
            <a:pPr marL="0" lvl="1" algn="ctr" fontAlgn="base">
              <a:lnSpc>
                <a:spcPct val="80000"/>
              </a:lnSpc>
              <a:spcBef>
                <a:spcPct val="0"/>
              </a:spcBef>
            </a:pP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ИКТ-пространстве </a:t>
            </a:r>
          </a:p>
          <a:p>
            <a:pPr marL="0" lvl="1" algn="ctr" fontAlgn="base">
              <a:lnSpc>
                <a:spcPct val="80000"/>
              </a:lnSpc>
              <a:spcBef>
                <a:spcPct val="0"/>
              </a:spcBef>
            </a:pP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юридически обязательного характера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3869785" y="80591"/>
            <a:ext cx="4748463" cy="7208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Проблемные вопросы</a:t>
            </a:r>
          </a:p>
        </p:txBody>
      </p:sp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A540A284-1F98-24B2-1327-FFCB59412854}"/>
              </a:ext>
            </a:extLst>
          </p:cNvPr>
          <p:cNvSpPr txBox="1">
            <a:spLocks/>
          </p:cNvSpPr>
          <p:nvPr/>
        </p:nvSpPr>
        <p:spPr>
          <a:xfrm>
            <a:off x="513347" y="5000705"/>
            <a:ext cx="11419261" cy="1776703"/>
          </a:xfrm>
          <a:prstGeom prst="roundRect">
            <a:avLst/>
          </a:prstGeom>
          <a:gradFill flip="none" rotWithShape="1">
            <a:gsLst>
              <a:gs pos="0">
                <a:schemeClr val="tx1"/>
              </a:gs>
              <a:gs pos="0">
                <a:srgbClr val="EEEEEE"/>
              </a:gs>
              <a:gs pos="67000">
                <a:srgbClr val="A5A5A5">
                  <a:lumMod val="45000"/>
                  <a:lumOff val="55000"/>
                </a:srgbClr>
              </a:gs>
              <a:gs pos="99000">
                <a:schemeClr val="tx1">
                  <a:lumMod val="50000"/>
                  <a:lumOff val="50000"/>
                </a:schemeClr>
              </a:gs>
              <a:gs pos="80000">
                <a:srgbClr val="A5A5A5">
                  <a:lumMod val="30000"/>
                  <a:lumOff val="70000"/>
                </a:srgbClr>
              </a:gs>
            </a:gsLst>
            <a:path path="shape">
              <a:fillToRect l="50000" t="50000" r="50000" b="50000"/>
            </a:path>
            <a:tileRect/>
          </a:gra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 fontAlgn="base">
              <a:lnSpc>
                <a:spcPct val="80000"/>
              </a:lnSpc>
              <a:spcBef>
                <a:spcPct val="0"/>
              </a:spcBef>
            </a:pP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Выработка механизмов </a:t>
            </a:r>
          </a:p>
          <a:p>
            <a:pPr marL="0" lvl="1" algn="ctr" fontAlgn="base">
              <a:lnSpc>
                <a:spcPct val="80000"/>
              </a:lnSpc>
              <a:spcBef>
                <a:spcPct val="0"/>
              </a:spcBef>
            </a:pP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атрибуции кибератак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16D1F1-8920-B0F7-A77A-C5522C081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0592" y="2906384"/>
            <a:ext cx="1788366" cy="12001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068560-9EAB-38B5-2422-A7F87C8CC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5442" y="3293123"/>
            <a:ext cx="1776016" cy="14208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272417-FB31-F735-F726-43F07CBCD5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663" y="1273800"/>
            <a:ext cx="1993133" cy="11022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5A6436-DD72-296C-5F5A-428CB44A52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7785" y="1066800"/>
            <a:ext cx="2372583" cy="1426179"/>
          </a:xfrm>
          <a:prstGeom prst="rect">
            <a:avLst/>
          </a:prstGeom>
        </p:spPr>
      </p:pic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8DA48331-835B-AA18-9044-A88F9160B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05078" y="6410325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rgbClr val="00B9E7">
                    <a:lumMod val="60000"/>
                    <a:lumOff val="40000"/>
                  </a:srgbClr>
                </a:solidFill>
              </a:rPr>
              <a:t>Ромашкина Н.П.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3C8BDAA-66FB-0FF2-C2D3-D79CA8B68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4242" y="4994897"/>
            <a:ext cx="1721978" cy="172197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4922652-96F0-72B2-95CA-4488601908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577" y="3117023"/>
            <a:ext cx="2064317" cy="147340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95C0D4C-10E2-C5D9-29F0-472D1332F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608" y="5000705"/>
            <a:ext cx="1795924" cy="179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859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794" y="2848855"/>
            <a:ext cx="2906973" cy="387596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5236" y="329635"/>
            <a:ext cx="65691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Монографии подразделения проблем информационной безопасности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ЦМБ ИМЭМО РАН</a:t>
            </a:r>
            <a:endParaRPr lang="en-US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43194" y="764704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white"/>
                </a:solidFill>
                <a:latin typeface="Verdana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03" y="949370"/>
            <a:ext cx="2849229" cy="37989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5473" y="2852977"/>
            <a:ext cx="2843045" cy="37907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6848" y="1168251"/>
            <a:ext cx="2701749" cy="3707882"/>
          </a:xfrm>
          <a:prstGeom prst="rect">
            <a:avLst/>
          </a:prstGeom>
        </p:spPr>
      </p:pic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778008" y="6400800"/>
            <a:ext cx="2413992" cy="457200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rgbClr val="00B9E7">
                    <a:lumMod val="60000"/>
                    <a:lumOff val="40000"/>
                  </a:srgbClr>
                </a:solidFill>
              </a:rPr>
              <a:t>Ромашкина Н.П.</a:t>
            </a:r>
          </a:p>
        </p:txBody>
      </p:sp>
    </p:spTree>
    <p:extLst>
      <p:ext uri="{BB962C8B-B14F-4D97-AF65-F5344CB8AC3E}">
        <p14:creationId xmlns:p14="http://schemas.microsoft.com/office/powerpoint/2010/main" val="37905815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1466722" y="1540189"/>
            <a:ext cx="8789313" cy="3777622"/>
          </a:xfrm>
        </p:spPr>
        <p:txBody>
          <a:bodyPr>
            <a:normAutofit/>
          </a:bodyPr>
          <a:lstStyle/>
          <a:p>
            <a:pPr marL="457200" lvl="1" indent="0" algn="ctr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1" indent="0" algn="ctr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marL="457200" lvl="1" indent="0" algn="ctr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</a:p>
          <a:p>
            <a:pPr marL="457200" lvl="1" indent="0" algn="ctr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ВНИМАНИЕ!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lvl="1" indent="0" algn="ctr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en-US" sz="4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1" indent="0" algn="ctr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en-US" sz="4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ru-RU" sz="4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1" indent="0" eaLnBrk="1" hangingPunct="1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ru-RU" sz="4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1" indent="0" eaLnBrk="1" hangingPunct="1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buNone/>
              <a:defRPr/>
            </a:pPr>
            <a:endParaRPr lang="ru-RU" sz="4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ru-RU" sz="4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buFont typeface="Wingdings" pitchFamily="2" charset="2"/>
              <a:buChar char="§"/>
              <a:defRPr/>
            </a:pPr>
            <a:endParaRPr lang="ru-RU" sz="4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ru-RU" sz="4000" b="1" dirty="0">
              <a:solidFill>
                <a:schemeClr val="accent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9537" y="2273411"/>
            <a:ext cx="4584589" cy="45845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5047" y="2630905"/>
            <a:ext cx="4219507" cy="4227095"/>
          </a:xfrm>
          <a:prstGeom prst="rect">
            <a:avLst/>
          </a:prstGeom>
        </p:spPr>
      </p:pic>
      <p:sp>
        <p:nvSpPr>
          <p:cNvPr id="2" name="Номер слайда 3">
            <a:extLst>
              <a:ext uri="{FF2B5EF4-FFF2-40B4-BE49-F238E27FC236}">
                <a16:creationId xmlns:a16="http://schemas.microsoft.com/office/drawing/2014/main" id="{360DD48B-7D28-EEEE-E3D9-0A939780E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prstClr val="white"/>
                </a:solidFill>
              </a:rPr>
              <a:t>35</a:t>
            </a:r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79EE0394-421B-1166-110B-FE0E8E23C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962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rgbClr val="00B9E7">
                    <a:lumMod val="60000"/>
                    <a:lumOff val="40000"/>
                  </a:srgbClr>
                </a:solidFill>
              </a:rPr>
              <a:t>Ромашкина Н.П.</a:t>
            </a:r>
          </a:p>
        </p:txBody>
      </p:sp>
    </p:spTree>
    <p:extLst>
      <p:ext uri="{BB962C8B-B14F-4D97-AF65-F5344CB8AC3E}">
        <p14:creationId xmlns:p14="http://schemas.microsoft.com/office/powerpoint/2010/main" val="3671074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634219" y="695324"/>
            <a:ext cx="3122649" cy="6745357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02.09.1998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Совместное заявление об общих вызовах безопасности на рубеже XXI века </a:t>
            </a:r>
            <a:endParaRPr lang="ru-RU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en-US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778008" y="6400800"/>
            <a:ext cx="2413992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B9E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Ромашкина Н.П.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93ADB7-05A4-5CC5-6F0D-7A18B988DF09}"/>
              </a:ext>
            </a:extLst>
          </p:cNvPr>
          <p:cNvSpPr/>
          <p:nvPr/>
        </p:nvSpPr>
        <p:spPr>
          <a:xfrm>
            <a:off x="898358" y="764704"/>
            <a:ext cx="48126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white"/>
                </a:solidFill>
                <a:latin typeface="Century Gothic" panose="020B0502020202020204"/>
              </a:rPr>
              <a:t>4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113FF845-7621-4C88-5906-6C933BFB19FB}"/>
              </a:ext>
            </a:extLst>
          </p:cNvPr>
          <p:cNvSpPr txBox="1">
            <a:spLocks/>
          </p:cNvSpPr>
          <p:nvPr/>
        </p:nvSpPr>
        <p:spPr>
          <a:xfrm>
            <a:off x="4048125" y="3030561"/>
            <a:ext cx="7893798" cy="3717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7E4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7E4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«Мы признаем   важность содействия   положительным   сторонам  и ослабления   действия   отрицательных   сторон   происходящей   сейчас информационно-технологической   революции,   что   является  серьезной задачей в деле обеспечения стратегических интересов безопасности наших двух стран в будущем»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3F14E3-9080-0900-1BC0-B28EAA478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550" y="110144"/>
            <a:ext cx="2152650" cy="28702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78269D-AA47-045E-5671-04C5BD4AE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5132" y="110143"/>
            <a:ext cx="2152651" cy="2870201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242067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634219" y="695324"/>
            <a:ext cx="3122649" cy="6745357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23.09.1998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Специальное Послание 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проблеме международной информационной безопасности (МИБ) </a:t>
            </a:r>
            <a:endParaRPr lang="ru-RU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en-US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778008" y="6400800"/>
            <a:ext cx="2413992" cy="457200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rgbClr val="00B9E7">
                    <a:lumMod val="60000"/>
                    <a:lumOff val="40000"/>
                  </a:srgbClr>
                </a:solidFill>
              </a:rPr>
              <a:t>Ромашкина Н.П.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93ADB7-05A4-5CC5-6F0D-7A18B988DF09}"/>
              </a:ext>
            </a:extLst>
          </p:cNvPr>
          <p:cNvSpPr/>
          <p:nvPr/>
        </p:nvSpPr>
        <p:spPr>
          <a:xfrm>
            <a:off x="898358" y="764704"/>
            <a:ext cx="48126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113FF845-7621-4C88-5906-6C933BFB19FB}"/>
              </a:ext>
            </a:extLst>
          </p:cNvPr>
          <p:cNvSpPr txBox="1">
            <a:spLocks/>
          </p:cNvSpPr>
          <p:nvPr/>
        </p:nvSpPr>
        <p:spPr>
          <a:xfrm>
            <a:off x="4048125" y="3030561"/>
            <a:ext cx="7893798" cy="3717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7E4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«Генеральная Ассамблея ООН на протяжении ряда лет рассматривала на сессиях вопрос о роли науки и техники в контексте международной безопасности, разоружения и других областей, связанных с этим процессом. По мнению России, эта роль возрастает на современном этапе научно-технической революции с ее беспрецедентным уровнем развития и внедрения принципиально новых информационных технологий и средств телекоммуникаций».</a:t>
            </a:r>
            <a:endParaRPr lang="ru-RU" sz="2400" b="1" i="1" dirty="0">
              <a:solidFill>
                <a:srgbClr val="66006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  <a:defRPr/>
            </a:pPr>
            <a:endParaRPr lang="ru-RU" sz="24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BAC6F84-C910-B819-2374-65CCE4919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125" y="150586"/>
            <a:ext cx="3201250" cy="2769831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D1C72FF-1218-616D-0841-E7F1987C3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830" y="150585"/>
            <a:ext cx="3581270" cy="2769831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537998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43777" y="150587"/>
            <a:ext cx="3122649" cy="6745357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23.09.1998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Специальное Послание 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проблеме международной информационной безопасности (МИБ) </a:t>
            </a:r>
            <a:endParaRPr lang="ru-RU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en-US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778008" y="6400800"/>
            <a:ext cx="2413992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B9E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Ромашкина Н.П.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93ADB7-05A4-5CC5-6F0D-7A18B988DF09}"/>
              </a:ext>
            </a:extLst>
          </p:cNvPr>
          <p:cNvSpPr/>
          <p:nvPr/>
        </p:nvSpPr>
        <p:spPr>
          <a:xfrm>
            <a:off x="898358" y="764704"/>
            <a:ext cx="48126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white"/>
                </a:solidFill>
                <a:latin typeface="Century Gothic" panose="020B0502020202020204"/>
              </a:rPr>
              <a:t>6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113FF845-7621-4C88-5906-6C933BFB19FB}"/>
              </a:ext>
            </a:extLst>
          </p:cNvPr>
          <p:cNvSpPr txBox="1">
            <a:spLocks/>
          </p:cNvSpPr>
          <p:nvPr/>
        </p:nvSpPr>
        <p:spPr>
          <a:xfrm>
            <a:off x="3372726" y="2013133"/>
            <a:ext cx="8569197" cy="47347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7E4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Цель: </a:t>
            </a:r>
            <a:r>
              <a:rPr kumimoji="0" lang="ru-RU" sz="2400" b="1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предотвращение появления принципиально новой сферы конфронтации — информационной. 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defRPr/>
            </a:pPr>
            <a:r>
              <a:rPr lang="ru-RU" sz="2300" b="1" i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</a:t>
            </a:r>
            <a:r>
              <a:rPr kumimoji="0" lang="ru-RU" sz="2300" b="1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информационная война – действия одной страны, направленные на нанесение ущерба информационным ресурсам и системам другой страны при одновременной защите своей собственной инфраструктуры».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defRPr/>
            </a:pPr>
            <a:endParaRPr kumimoji="0" lang="ru-RU" sz="2300" b="1" i="1" u="none" strike="noStrike" kern="1200" cap="none" spc="0" normalizeH="0" baseline="0" noProof="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defRPr/>
            </a:pPr>
            <a:r>
              <a:rPr lang="ru-RU" sz="2300" b="1" i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kumimoji="0" lang="ru-RU" sz="2300" b="1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гроза «воздействия на информационные ресурсы в террористических или криминальных целях, последствия которого также могут иметь катастрофический характер».  </a:t>
            </a:r>
            <a:endParaRPr kumimoji="0" lang="ru-RU" sz="2300" b="1" i="1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BAC6F84-C910-B819-2374-65CCE4919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126" y="150587"/>
            <a:ext cx="2152650" cy="186254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D1C72FF-1218-616D-0841-E7F1987C3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625" y="156723"/>
            <a:ext cx="2285999" cy="1841438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4282933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676277" y="150587"/>
            <a:ext cx="3122649" cy="6745357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23.09.1998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Специальное Послание 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проблеме международной информационной безопасности (МИБ) </a:t>
            </a:r>
            <a:endParaRPr lang="ru-RU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en-US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778008" y="6400800"/>
            <a:ext cx="2413992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B9E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Ромашкина Н.П.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93ADB7-05A4-5CC5-6F0D-7A18B988DF09}"/>
              </a:ext>
            </a:extLst>
          </p:cNvPr>
          <p:cNvSpPr/>
          <p:nvPr/>
        </p:nvSpPr>
        <p:spPr>
          <a:xfrm>
            <a:off x="898358" y="764704"/>
            <a:ext cx="48126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white"/>
                </a:solidFill>
                <a:latin typeface="Century Gothic" panose="020B0502020202020204"/>
              </a:rPr>
              <a:t>7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113FF845-7621-4C88-5906-6C933BFB19FB}"/>
              </a:ext>
            </a:extLst>
          </p:cNvPr>
          <p:cNvSpPr txBox="1">
            <a:spLocks/>
          </p:cNvSpPr>
          <p:nvPr/>
        </p:nvSpPr>
        <p:spPr>
          <a:xfrm>
            <a:off x="4772025" y="2676525"/>
            <a:ext cx="7169898" cy="4071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7E4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Высокий уровень информатизации общества и одновременно уязвимость информационных структур не исключают возможности появления таких вооружений, разрушительное действие которых сможет сравниться с оружием массового уничтожения.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BAC6F84-C910-B819-2374-65CCE4919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025" y="302987"/>
            <a:ext cx="2152650" cy="186254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D1C72FF-1218-616D-0841-E7F1987C3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6425" y="324095"/>
            <a:ext cx="2285999" cy="1841438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464226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676277" y="150587"/>
            <a:ext cx="3122649" cy="6745357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23.09.1998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к специальному Посланию 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проблеме международной информационной безопасности (МИБ) </a:t>
            </a:r>
            <a:endParaRPr lang="ru-RU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en-US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778008" y="6400800"/>
            <a:ext cx="2413992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B9E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Ромашкина Н.П.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93ADB7-05A4-5CC5-6F0D-7A18B988DF09}"/>
              </a:ext>
            </a:extLst>
          </p:cNvPr>
          <p:cNvSpPr/>
          <p:nvPr/>
        </p:nvSpPr>
        <p:spPr>
          <a:xfrm>
            <a:off x="898358" y="764704"/>
            <a:ext cx="48126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white"/>
                </a:solidFill>
                <a:latin typeface="Century Gothic" panose="020B0502020202020204"/>
              </a:rPr>
              <a:t>8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113FF845-7621-4C88-5906-6C933BFB19FB}"/>
              </a:ext>
            </a:extLst>
          </p:cNvPr>
          <p:cNvSpPr txBox="1">
            <a:spLocks/>
          </p:cNvSpPr>
          <p:nvPr/>
        </p:nvSpPr>
        <p:spPr>
          <a:xfrm>
            <a:off x="4029075" y="2676525"/>
            <a:ext cx="7912848" cy="4071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ru-RU" sz="2600" b="1" i="1" u="none" strike="noStrike" kern="1200" cap="none" spc="0" normalizeH="0" baseline="0" noProof="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7E4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lang="ru-RU" sz="2600" b="1" i="1" dirty="0">
                <a:solidFill>
                  <a:srgbClr val="B927E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kumimoji="0" lang="ru-RU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B927E9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роект</a:t>
            </a:r>
            <a:r>
              <a:rPr kumimoji="0" lang="ru-RU" sz="26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резолюции 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2600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«Достижения в сфере информатизации и телекоммуникации в контексте международной безопасности» 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26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для рассмотрения </a:t>
            </a:r>
            <a:r>
              <a:rPr kumimoji="0" lang="ru-RU" sz="26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Первым комитетом ГА ООН по вопросам разоружения и международной безопасности.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3CDCFC-DA0F-B0F1-F9CD-C3929232D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348" y="224443"/>
            <a:ext cx="3456302" cy="29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21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676277" y="150587"/>
            <a:ext cx="3122649" cy="6745357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23.09.1998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к специальному Посланию 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проблеме международной информационной безопасности (МИБ) </a:t>
            </a:r>
            <a:endParaRPr lang="ru-RU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endParaRPr lang="en-US" sz="2800" b="1" dirty="0">
              <a:solidFill>
                <a:srgbClr val="96EC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778008" y="6400800"/>
            <a:ext cx="2413992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B9E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Ромашкина Н.П.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93ADB7-05A4-5CC5-6F0D-7A18B988DF09}"/>
              </a:ext>
            </a:extLst>
          </p:cNvPr>
          <p:cNvSpPr/>
          <p:nvPr/>
        </p:nvSpPr>
        <p:spPr>
          <a:xfrm>
            <a:off x="898358" y="764704"/>
            <a:ext cx="48126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9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113FF845-7621-4C88-5906-6C933BFB19FB}"/>
              </a:ext>
            </a:extLst>
          </p:cNvPr>
          <p:cNvSpPr txBox="1">
            <a:spLocks/>
          </p:cNvSpPr>
          <p:nvPr/>
        </p:nvSpPr>
        <p:spPr>
          <a:xfrm>
            <a:off x="4029075" y="2020478"/>
            <a:ext cx="7912848" cy="4727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Проект резолюции 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E833B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«Достижения в сфере информатизации и телекоммуникации в контексте международной безопасности» </a:t>
            </a:r>
          </a:p>
          <a:p>
            <a:pPr marL="377825" indent="0"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buNone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Предложение для всех государств – членов ООН информировать генерального секретаря о своих </a:t>
            </a:r>
            <a:r>
              <a:rPr lang="ru-RU" sz="2400" b="1" i="1" dirty="0">
                <a:solidFill>
                  <a:srgbClr val="B927E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взглядах </a:t>
            </a:r>
          </a:p>
          <a:p>
            <a:pPr marL="1076325"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defRPr/>
            </a:pP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проблемы МИБ, </a:t>
            </a:r>
          </a:p>
          <a:p>
            <a:pPr marL="1076325" algn="just">
              <a:lnSpc>
                <a:spcPct val="110000"/>
              </a:lnSpc>
              <a:spcBef>
                <a:spcPts val="0"/>
              </a:spcBef>
              <a:buClr>
                <a:srgbClr val="353535"/>
              </a:buClr>
              <a:defRPr/>
            </a:pP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целесообразность создания международно-правового режима для запрещения разработки опасных видов информационного оружия. </a:t>
            </a:r>
          </a:p>
          <a:p>
            <a:pPr marL="0" marR="0" lvl="0" indent="0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B927E9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2600" b="1" i="1" u="none" strike="noStrike" kern="1200" cap="none" spc="0" normalizeH="0" baseline="0" noProof="0" dirty="0">
                <a:ln>
                  <a:noFill/>
                </a:ln>
                <a:solidFill>
                  <a:srgbClr val="B927E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3CDCFC-DA0F-B0F1-F9CD-C3929232D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848" y="150587"/>
            <a:ext cx="2199872" cy="186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27024"/>
      </p:ext>
    </p:extLst>
  </p:cSld>
  <p:clrMapOvr>
    <a:masterClrMapping/>
  </p:clrMapOvr>
</p:sld>
</file>

<file path=ppt/theme/theme1.xml><?xml version="1.0" encoding="utf-8"?>
<a:theme xmlns:a="http://schemas.openxmlformats.org/drawingml/2006/main" name="2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1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24185</TotalTime>
  <Words>2822</Words>
  <Application>Microsoft Office PowerPoint</Application>
  <PresentationFormat>Широкоэкранный</PresentationFormat>
  <Paragraphs>557</Paragraphs>
  <Slides>35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35</vt:i4>
      </vt:variant>
    </vt:vector>
  </HeadingPairs>
  <TitlesOfParts>
    <vt:vector size="46" baseType="lpstr">
      <vt:lpstr>Arial</vt:lpstr>
      <vt:lpstr>Calibri</vt:lpstr>
      <vt:lpstr>Calibri Light</vt:lpstr>
      <vt:lpstr>Century Gothic</vt:lpstr>
      <vt:lpstr>Times New Roman</vt:lpstr>
      <vt:lpstr>Verdana</vt:lpstr>
      <vt:lpstr>Wingdings</vt:lpstr>
      <vt:lpstr>Wingdings 3</vt:lpstr>
      <vt:lpstr>2_Легкий дым</vt:lpstr>
      <vt:lpstr>1_Легкий дым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Резолюции ГА ООН «Достижения в сфере информатизации и телекоммуникаций в контексте международной безопасности»</vt:lpstr>
      <vt:lpstr>Группа правительственных экспертов (ГПЭ) ООН по достижениям в сфере информатизации и телекоммуникаций в контексте  международной безопасности (МИБ) первого созыва</vt:lpstr>
      <vt:lpstr>Группа правительственных экспертов (ГПЭ) ООН по достижениям в сфере информатизации и телекоммуникаций в контексте  международной безопасности (МИБ) первого созыва</vt:lpstr>
      <vt:lpstr>ГПЭ ООН по достижениям в сфере информатизации и телекоммуникаций в контексте МИБ второго созыва</vt:lpstr>
      <vt:lpstr>Презентация PowerPoint</vt:lpstr>
      <vt:lpstr>ГПЭ ООН по достижениям в сфере информатизации и телекоммуникаций в контексте МИБ третьего созыва</vt:lpstr>
      <vt:lpstr>ГПЭ ООН по достижениям в сфере информатизации и телекоммуникаций в контексте МИБ четвертого созыва</vt:lpstr>
      <vt:lpstr>Презентация PowerPoint</vt:lpstr>
      <vt:lpstr>ГПЭ ООН по достижениям в сфере информатизации и телекоммуникаций в контексте МИБ четвертого созыва</vt:lpstr>
      <vt:lpstr>Комплексные многоцелевые кибератаки на ядерные объекты Ирана в 2010-2012гг. годов</vt:lpstr>
      <vt:lpstr>ГПЭ ООН по достижениям в сфере информатизации и телекоммуникаций в контексте МИБ четвертого созыва</vt:lpstr>
      <vt:lpstr>ГПЭ ООН по достижениям в сфере информатизации и телекоммуникаций в контексте МИБ пятого созыва</vt:lpstr>
      <vt:lpstr>Применение Статьи 5 Устава НАТО  в условиях кибернападений </vt:lpstr>
      <vt:lpstr>Май 2019. Превентивный воздушный удар Израиля по зданию на территории Сектора Газа за подготовку кибератак</vt:lpstr>
      <vt:lpstr>Новый этап переговорного процесса в ООН</vt:lpstr>
      <vt:lpstr>ГПЭ ООН по достижениям в сфере информатизации и телекоммуникаций в контексте МИБ шестого созыва</vt:lpstr>
      <vt:lpstr>Рабочая группа ООН открытого состава (РГОС) по достижениям в сфере информатизации и телекоммуникаций в контексте международной безопасности  первого созыва</vt:lpstr>
      <vt:lpstr>ГПЭ и РГОС первого созыва: основные характеристики</vt:lpstr>
      <vt:lpstr>Рабочая группа ООН открытого состава (РГОС) по достижениям в сфере информатизации и телекоммуникаций в контексте международной безопасности  второго созыва</vt:lpstr>
      <vt:lpstr>Рабочая группа ООН открытого состава (РГОС) по достижениям в сфере информатизации и телекоммуникаций в контексте международной безопасности  второго созыва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                                                  </dc:title>
  <dc:creator>ASUS_8</dc:creator>
  <cp:lastModifiedBy>Наталия Ромашкина</cp:lastModifiedBy>
  <cp:revision>263</cp:revision>
  <dcterms:created xsi:type="dcterms:W3CDTF">2019-02-05T23:01:54Z</dcterms:created>
  <dcterms:modified xsi:type="dcterms:W3CDTF">2022-10-29T19:52:57Z</dcterms:modified>
</cp:coreProperties>
</file>