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61" r:id="rId4"/>
    <p:sldId id="262" r:id="rId5"/>
    <p:sldId id="263" r:id="rId6"/>
    <p:sldId id="264" r:id="rId7"/>
    <p:sldId id="265" r:id="rId8"/>
    <p:sldId id="259" r:id="rId9"/>
    <p:sldId id="260" r:id="rId10"/>
    <p:sldId id="257" r:id="rId11"/>
    <p:sldId id="258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0" r:id="rId30"/>
    <p:sldId id="288" r:id="rId31"/>
    <p:sldId id="289" r:id="rId32"/>
    <p:sldId id="292" r:id="rId33"/>
    <p:sldId id="291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27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85793"/>
            <a:ext cx="8262660" cy="6072207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/>
              <a:t>Физическая культура в общекультурной и профессиональной подготовке студентов.</a:t>
            </a:r>
            <a:br>
              <a:rPr lang="ru-RU" sz="6000" b="1" i="1" dirty="0" smtClean="0"/>
            </a:br>
            <a:r>
              <a:rPr lang="ru-RU" sz="6000" b="1" i="1" dirty="0"/>
              <a:t>+</a:t>
            </a:r>
            <a:br>
              <a:rPr lang="ru-RU" sz="6000" b="1" i="1" dirty="0"/>
            </a:br>
            <a:r>
              <a:rPr lang="ru-RU" sz="6000" b="1" i="1" dirty="0"/>
              <a:t>Социально-биологические основы физической культуры.</a:t>
            </a:r>
            <a:br>
              <a:rPr lang="ru-RU" sz="6000" b="1" i="1" dirty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Физическая культура как часть культуры личности.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149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    </a:t>
            </a:r>
            <a:r>
              <a:rPr lang="ru-RU" b="1" i="1" dirty="0" smtClean="0">
                <a:solidFill>
                  <a:srgbClr val="7030A0"/>
                </a:solidFill>
              </a:rPr>
              <a:t>включает все то, что использовал  и  чего достиг человек сверх того, что  ему  дала  природа  в  развитии  физических способностей, двигательных качеств,  состояния  здоровья,  и  все  то,  что явилось в этом плане результатом его деятельности,  физической  и  духовной активности, направленной на самосовершенствование;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/>
              <a:t>Физическая культура </a:t>
            </a:r>
            <a:r>
              <a:rPr lang="ru-RU" i="1" dirty="0" smtClean="0"/>
              <a:t>удовлетворяет социальные потребности в </a:t>
            </a:r>
            <a:r>
              <a:rPr lang="ru-RU" i="1" dirty="0" smtClean="0">
                <a:solidFill>
                  <a:srgbClr val="FF0000"/>
                </a:solidFill>
              </a:rPr>
              <a:t>общении</a:t>
            </a:r>
            <a:r>
              <a:rPr lang="ru-RU" i="1" dirty="0" smtClean="0"/>
              <a:t>, </a:t>
            </a:r>
            <a:r>
              <a:rPr lang="ru-RU" i="1" dirty="0" smtClean="0">
                <a:solidFill>
                  <a:srgbClr val="00B0F0"/>
                </a:solidFill>
              </a:rPr>
              <a:t>игре и развлечении</a:t>
            </a:r>
            <a:r>
              <a:rPr lang="ru-RU" i="1" dirty="0" smtClean="0"/>
              <a:t>,  </a:t>
            </a:r>
            <a:r>
              <a:rPr lang="ru-RU" i="1" dirty="0" smtClean="0">
                <a:solidFill>
                  <a:srgbClr val="FFFF00"/>
                </a:solidFill>
              </a:rPr>
              <a:t>в   самовыражения  личности</a:t>
            </a:r>
            <a:r>
              <a:rPr lang="ru-RU" i="1" dirty="0" smtClean="0"/>
              <a:t>. </a:t>
            </a:r>
            <a:endParaRPr lang="ru-RU" dirty="0" smtClean="0"/>
          </a:p>
          <a:p>
            <a:pPr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Культурный уровень человека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это степень его приобщения  к  процессам созидания  и  «потребления»  ценностей.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Одним  из  критериев  культурного   уровня   человека   является   его способность правильно, с большей пользой для себя и  общества,  расходовать свободное время. </a:t>
            </a:r>
            <a:r>
              <a:rPr lang="ru-RU" b="1" i="1" dirty="0" smtClean="0">
                <a:solidFill>
                  <a:srgbClr val="7030A0"/>
                </a:solidFill>
              </a:rPr>
              <a:t>Насыщение свободного времени  двигательной  деятельностью, дает наслаждение человеку,  сохраняет его силы и здоровье, позволяет творчески трудиться.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500858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Процесс обучения организуется в зависимости от состояния здоровья, уровня физического развития и подготовленности студентов, их спортивной квалификации, а также с учётом условий и характера труда их предстоящей профессиональной деятельности. </a:t>
            </a:r>
            <a:endParaRPr lang="ru-RU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Физиологические основы оздоровительной тренировки.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Первоочередной задачей оздоровительной тренировки является повышение уровня физичес</a:t>
            </a:r>
            <a:r>
              <a:rPr lang="ru-RU" b="1" i="1" dirty="0" smtClean="0">
                <a:solidFill>
                  <a:srgbClr val="FFFF00"/>
                </a:solidFill>
              </a:rPr>
              <a:t>кого</a:t>
            </a:r>
            <a:r>
              <a:rPr lang="ru-RU" b="1" i="1" dirty="0" smtClean="0"/>
              <a:t> состояния до безопасных в</a:t>
            </a:r>
            <a:r>
              <a:rPr lang="ru-RU" b="1" i="1" dirty="0" smtClean="0">
                <a:solidFill>
                  <a:srgbClr val="FFFF00"/>
                </a:solidFill>
              </a:rPr>
              <a:t>еличи</a:t>
            </a:r>
            <a:r>
              <a:rPr lang="ru-RU" b="1" i="1" dirty="0" smtClean="0"/>
              <a:t>н, гарантирующих стабильное </a:t>
            </a:r>
            <a:r>
              <a:rPr lang="ru-RU" b="1" i="1" dirty="0" smtClean="0">
                <a:solidFill>
                  <a:srgbClr val="FFFF00"/>
                </a:solidFill>
              </a:rPr>
              <a:t>здо</a:t>
            </a:r>
            <a:r>
              <a:rPr lang="ru-RU" b="1" i="1" dirty="0" smtClean="0"/>
              <a:t>ровье. Важнейшей целью трениров</a:t>
            </a:r>
            <a:r>
              <a:rPr lang="ru-RU" b="1" i="1" dirty="0" smtClean="0">
                <a:solidFill>
                  <a:srgbClr val="FFFF00"/>
                </a:solidFill>
              </a:rPr>
              <a:t>ки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яв</a:t>
            </a:r>
            <a:r>
              <a:rPr lang="ru-RU" b="1" i="1" dirty="0" smtClean="0"/>
              <a:t>ляется профилактика </a:t>
            </a:r>
            <a:r>
              <a:rPr lang="ru-RU" b="1" i="1" dirty="0" err="1" smtClean="0"/>
              <a:t>сердечно-сосудистых</a:t>
            </a:r>
            <a:r>
              <a:rPr lang="ru-RU" b="1" i="1" dirty="0" smtClean="0"/>
              <a:t> заболеваний, являющихся основной причиной нетрудоспособности и смертности в современном обществе. 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Кроме того, необходимо учитывать возрастные физиологические изменения в организме в процессе взросления. Все это обусловли</a:t>
            </a:r>
            <a:r>
              <a:rPr lang="ru-RU" sz="4000" b="1" i="1" dirty="0" smtClean="0">
                <a:solidFill>
                  <a:srgbClr val="FFFF00"/>
                </a:solidFill>
              </a:rPr>
              <a:t>вает </a:t>
            </a:r>
            <a:r>
              <a:rPr lang="ru-RU" sz="4000" b="1" i="1" dirty="0" smtClean="0"/>
              <a:t>специфику занят</a:t>
            </a:r>
            <a:r>
              <a:rPr lang="ru-RU" sz="4000" b="1" i="1" dirty="0" smtClean="0">
                <a:solidFill>
                  <a:srgbClr val="FFFF00"/>
                </a:solidFill>
              </a:rPr>
              <a:t>ий </a:t>
            </a:r>
            <a:r>
              <a:rPr lang="ru-RU" sz="4000" b="1" i="1" dirty="0" smtClean="0"/>
              <a:t>оздоровительной ф.к.и </a:t>
            </a:r>
            <a:r>
              <a:rPr lang="ru-RU" sz="4000" b="1" i="1" dirty="0" smtClean="0">
                <a:solidFill>
                  <a:srgbClr val="FFFF00"/>
                </a:solidFill>
              </a:rPr>
              <a:t>требу</a:t>
            </a:r>
            <a:r>
              <a:rPr lang="ru-RU" sz="4000" b="1" i="1" dirty="0" smtClean="0"/>
              <a:t>ет соответствующего п</a:t>
            </a:r>
            <a:r>
              <a:rPr lang="ru-RU" sz="4000" b="1" i="1" dirty="0" smtClean="0">
                <a:solidFill>
                  <a:srgbClr val="FFFF00"/>
                </a:solidFill>
              </a:rPr>
              <a:t>одбора</a:t>
            </a:r>
            <a:r>
              <a:rPr lang="ru-RU" sz="4000" b="1" i="1" dirty="0" smtClean="0"/>
              <a:t> тренировочных нагру</a:t>
            </a:r>
            <a:r>
              <a:rPr lang="ru-RU" sz="4000" b="1" i="1" dirty="0" smtClean="0">
                <a:solidFill>
                  <a:srgbClr val="FFFF00"/>
                </a:solidFill>
              </a:rPr>
              <a:t>зок</a:t>
            </a:r>
            <a:r>
              <a:rPr lang="ru-RU" sz="4000" b="1" i="1" dirty="0" smtClean="0"/>
              <a:t>, методов и средств тренировки.</a:t>
            </a:r>
            <a:endParaRPr lang="ru-RU" sz="4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компоненты нагрузки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511494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различают следующие основные компоненты нагрузки, определяющие её эффективность: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Тип нагрузки,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Величину нагрузки,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Продолжительность (объем),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Интенсивность,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Периодичность занятий (количество раз в неделю),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smtClean="0"/>
              <a:t>Продолжительность интервалов отдыха между занятиями.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b="1" i="1" smtClean="0"/>
              <a:t>Социально-биологические основы физической культуры.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r>
              <a:rPr lang="ru-RU" i="1" smtClean="0"/>
              <a:t>Медико-биологические и педагогические науки имеют дело с человеком как с существом не только биологическим, но и социальным.</a:t>
            </a:r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6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err="1" smtClean="0"/>
              <a:t>Социальность</a:t>
            </a:r>
            <a:r>
              <a:rPr lang="ru-RU" i="1" dirty="0" smtClean="0"/>
              <a:t> – специфическая сущность человека, которая не упраздняет его биологической субстанции, ведь биологическое начало человека – необходимое условие для формирования и проявления социального образа жизни. Между тем творят историю, изменяют живой и неживой мир, созидают и разрушают, устанавливают мировые рекорды не организмы, а люди, человеческие личности.</a:t>
            </a:r>
            <a:endParaRPr lang="ru-RU" dirty="0" smtClean="0"/>
          </a:p>
          <a:p>
            <a:r>
              <a:rPr lang="ru-RU" i="1" dirty="0" smtClean="0"/>
              <a:t>Таким образом, </a:t>
            </a:r>
            <a:r>
              <a:rPr lang="ru-RU" i="1" dirty="0" err="1" smtClean="0"/>
              <a:t>соииально-биологические</a:t>
            </a:r>
            <a:r>
              <a:rPr lang="ru-RU" i="1" dirty="0" smtClean="0"/>
              <a:t> основы физической культуры – это принципы взаимодействия социальных и биологических закономерностей в процессе овладения человеком ценностями физической культуры.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5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338" y="274638"/>
            <a:ext cx="471462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i="1" dirty="0" smtClean="0"/>
              <a:t>Однако от представителей животного мира человек отличается не только строением, но развитым мышлением, интеллектом, речью, особенностями социально-бытовых условий жизни и общественных взаимоотношений. </a:t>
            </a:r>
          </a:p>
          <a:p>
            <a:r>
              <a:rPr lang="ru-RU" i="1" dirty="0" smtClean="0"/>
              <a:t>Труд и влияние социальной среды в процессе развития человечества повлияли на биологические особенности организма современного человека и его окружение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5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Естественнонаучные основы физической культуры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комплекс медико-биологических наук (анатомия, физиология, биология, биохимия, гигиена и др.).</a:t>
            </a:r>
          </a:p>
          <a:p>
            <a:r>
              <a:rPr lang="ru-RU" i="1" dirty="0" smtClean="0"/>
              <a:t> Анатомия и физиология – важнейшие биологические науки о строении и функциях человеческого организма. Человек подчиняется биологическим закономерностям, присущим всем живым существам.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i="1" dirty="0" smtClean="0">
                <a:solidFill>
                  <a:srgbClr val="FFFF00"/>
                </a:solidFill>
              </a:rPr>
              <a:t>Понятие «физическая культура».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FFFF00"/>
                </a:solidFill>
              </a:rPr>
              <a:t/>
            </a:r>
            <a:br>
              <a:rPr lang="ru-RU" sz="2400" b="1" i="1" dirty="0" smtClean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14620"/>
            <a:ext cx="9001156" cy="40005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Культура — исторически  определенный  уровень  развития общества, способностей  человека, а  также   создаваемые  ими материальные и  духовные  ценности. 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chemeClr val="tx1"/>
                </a:solidFill>
              </a:rPr>
              <a:t>В  более  узком  смысле  —  это  сфера духовной  жизни  людей.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Организм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слаженная единая саморегулирующаяся и саморазвивающаяся биологическая система, функциональная деятельность которой обусловлена взаимодействием психических, двигательных и вегетативных реакций на воздействия окружающей среды, которые могут быть как полезными, так и пагубными для здоровья.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Отличительная особенность человека – сознательное и активное воздействие на внешние природные и социально-бытовые условия, определяющие состояние здоровья людей, их работоспособность.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</a:rPr>
              <a:t>Организм как единая саморазвивающаяся и саморегулирующаяся биологическая система.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i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Развитие организма осуществляется во все периоды его жизни – с момента зачатия и до ухода из жизни. Это развитие называется индивидуальным, или развитием в </a:t>
            </a:r>
            <a:r>
              <a:rPr lang="ru-RU" b="1" i="1" u="sng" dirty="0" smtClean="0"/>
              <a:t>онтогенезе</a:t>
            </a:r>
            <a:r>
              <a:rPr lang="ru-RU" b="1" i="1" dirty="0" smtClean="0"/>
              <a:t>. При этом различают два периода: внутриутробный (от момента зачатия и до рождения) и </a:t>
            </a:r>
            <a:r>
              <a:rPr lang="ru-RU" b="1" i="1" dirty="0" err="1" smtClean="0"/>
              <a:t>внеутробный</a:t>
            </a:r>
            <a:r>
              <a:rPr lang="ru-RU" b="1" i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Каждый родившийся человек наследует от родителей врожденные, генетически обусловленные черты и особенности, которые во многом определяют индивидуальное развитие в процессе его дальнейшей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5946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Возрастные периоды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86874" cy="578647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До 16 детский возраст, характеризуется бурным ростом и развитием всех органов </a:t>
            </a:r>
          </a:p>
          <a:p>
            <a:r>
              <a:rPr lang="ru-RU" i="1" dirty="0" smtClean="0"/>
              <a:t>Юношеский возраст (16 – 21 год) связан с периодом созревания, когда все органы достигают своей морфофункциональной зрелости. </a:t>
            </a:r>
            <a:endParaRPr lang="ru-RU" dirty="0" smtClean="0"/>
          </a:p>
          <a:p>
            <a:r>
              <a:rPr lang="ru-RU" i="1" dirty="0" smtClean="0"/>
              <a:t>Зрелый возраст (22 – 60 лет) характеризуется незначительными изменениями строения тела, а функциональные возможности этого достаточно продолжительного периода жизни во многом определяются особенностями образа жизни, питания, двигательной активности.</a:t>
            </a:r>
          </a:p>
          <a:p>
            <a:r>
              <a:rPr lang="ru-RU" i="1" dirty="0" smtClean="0"/>
              <a:t> Пожилому возрасту (61 – 74 года) и старческому (75 лет и более) свойственны физиологические процессы перестройки, снижение активных возможностей организма и его систем –  иммунной, нервной, кровеносной и др.</a:t>
            </a:r>
          </a:p>
          <a:p>
            <a:pPr>
              <a:buNone/>
            </a:pPr>
            <a:r>
              <a:rPr lang="ru-RU" i="1" dirty="0" smtClean="0"/>
              <a:t> Здоровый образ жизни, активная двигательная деятельность в процессе жизни существенно замедляют процесс старения. В основе жизнедеятельности организма лежит процесс автоматического поддержания жизненно важных факторов на необходимом уровне.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04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Гомеостаз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 smtClean="0"/>
              <a:t>совокупность реакций, обеспечивающих поддержание или восстановление относительно динамического постоянства внутренней среды и некоторых физиологических функций организма человека (кровообращения, обмена веществ, терморегуляции и др.). Этот процесс обеспечивается сложной системой координированных приспособительных механизмов, направленных на устранение или ограничение факторов, воздействующих на организм как из внешней, так и из внутренней среды.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3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/>
              <a:t>Внешняя среда и ее воздействие на организм и жизнедеятельность человека.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i="1" dirty="0" smtClean="0"/>
              <a:t>                 Природные факторы</a:t>
            </a:r>
          </a:p>
          <a:p>
            <a:r>
              <a:rPr lang="ru-RU" i="1" dirty="0" smtClean="0"/>
              <a:t>барометрическое давление,</a:t>
            </a:r>
          </a:p>
          <a:p>
            <a:r>
              <a:rPr lang="ru-RU" i="1" dirty="0" smtClean="0"/>
              <a:t> газовый состав и влажность воздуха,</a:t>
            </a:r>
          </a:p>
          <a:p>
            <a:r>
              <a:rPr lang="ru-RU" i="1" dirty="0" smtClean="0"/>
              <a:t> температура окружающей среды,</a:t>
            </a:r>
          </a:p>
          <a:p>
            <a:r>
              <a:rPr lang="ru-RU" i="1" dirty="0" smtClean="0"/>
              <a:t> солнечная радиация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1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090" y="274638"/>
            <a:ext cx="185710" cy="1082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215106"/>
          </a:xfrm>
        </p:spPr>
        <p:txBody>
          <a:bodyPr>
            <a:normAutofit/>
          </a:bodyPr>
          <a:lstStyle/>
          <a:p>
            <a:r>
              <a:rPr lang="ru-RU" i="1" dirty="0" smtClean="0"/>
              <a:t>К примеру, в крупных городах значительно ухудшается естественная среда обитания, нарушаются ритм жизни, </a:t>
            </a:r>
            <a:r>
              <a:rPr lang="ru-RU" i="1" dirty="0" err="1" smtClean="0"/>
              <a:t>психо-эмоциональная</a:t>
            </a:r>
            <a:r>
              <a:rPr lang="ru-RU" i="1" dirty="0" smtClean="0"/>
              <a:t> ситуация труда, быта, отдыха, меняется климат. В городах интенсивность солнечной радиации на 15 – 20% ниже, чем в прилегающей местности, зато среднегодовая температура выше на 1 – 2 градуса, менее значительны суточные и сезонные колебания, ниже атмосферное давление, загрязненный воздух.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3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дает внешняя среда</a:t>
            </a:r>
            <a:r>
              <a:rPr lang="ru-RU" i="1" dirty="0" smtClean="0"/>
              <a:t>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/>
              <a:t>Из внешней среды в организм поступают вещества, необходимые для его жизнедеятельности и развития, а также раздражители (полезные и вредные), которые нарушают постоянство внутренней среды. Организм путем взаимодействия функциональных систем всячески стремится сохранить необходимое постоянство своей внутренней среды.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7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Средства физической культуры, обеспечивающие устойчивость к умственной и физической работоспособности.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Основное средство физической культуры - физические упражнения.</a:t>
            </a:r>
          </a:p>
          <a:p>
            <a:r>
              <a:rPr lang="ru-RU" i="1" dirty="0" smtClean="0"/>
              <a:t> Существует физиологическая классификация упражнений, в которой вся многообразная мышечная деятельность объединена в отдельные группы упражнений по физиологическим признакам.</a:t>
            </a:r>
          </a:p>
          <a:p>
            <a:r>
              <a:rPr lang="ru-RU" i="1" dirty="0" smtClean="0"/>
              <a:t> Устойчивость организма к неблагоприятным факторам зависит от врожденных и приобретенных свойств. Она весьма подвижна и поддается тренировке, как средствами мышечных нагрузок, так и различными внешними воздействиями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47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274638"/>
            <a:ext cx="114272" cy="1225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К средствам физической культуры относятся не только физические упражнения, но и оздоровительные силы природы (солнце, воздух и вода), гигиенические факторы (режим труда, сна, питания, санитарно-гигиенические условия).</a:t>
            </a:r>
          </a:p>
          <a:p>
            <a:r>
              <a:rPr lang="ru-RU" i="1" dirty="0" smtClean="0"/>
              <a:t>Использование оздоровительных сил, природы способствует укреплению и активизации защитных сил организма, стимулирует обмен веществ и деятельность физиологических систем и отдельных органов.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5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Общие понятия теории ф.к.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Ф.к. представляет собой сложное общественное явление, которое не ограничено решением задач физического развития, а выполняет и другие социальные функции общества в области морали, воспитания, этики.</a:t>
            </a:r>
          </a:p>
          <a:p>
            <a:r>
              <a:rPr lang="ru-RU" sz="3600" b="1" i="1" dirty="0" smtClean="0"/>
              <a:t>Ф.к. не имеет биологических, возрастных, географических границ.</a:t>
            </a:r>
            <a:endParaRPr lang="ru-RU" sz="36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Физические качества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Сила</a:t>
            </a:r>
          </a:p>
          <a:p>
            <a:r>
              <a:rPr lang="ru-RU" sz="4400" b="1" i="1" dirty="0" smtClean="0">
                <a:solidFill>
                  <a:srgbClr val="00B0F0"/>
                </a:solidFill>
              </a:rPr>
              <a:t>Выносливость</a:t>
            </a:r>
          </a:p>
          <a:p>
            <a:r>
              <a:rPr lang="ru-RU" sz="4400" b="1" i="1" dirty="0" smtClean="0">
                <a:solidFill>
                  <a:srgbClr val="FFFF00"/>
                </a:solidFill>
              </a:rPr>
              <a:t>Скорость</a:t>
            </a:r>
          </a:p>
          <a:p>
            <a:r>
              <a:rPr lang="ru-RU" sz="4400" b="1" i="1" dirty="0" smtClean="0">
                <a:solidFill>
                  <a:srgbClr val="7030A0"/>
                </a:solidFill>
              </a:rPr>
              <a:t>Гибкость</a:t>
            </a:r>
            <a:r>
              <a:rPr lang="ru-RU" sz="4400" b="1" i="1" dirty="0" smtClean="0"/>
              <a:t> </a:t>
            </a:r>
          </a:p>
          <a:p>
            <a:r>
              <a:rPr lang="ru-RU" sz="4400" b="1" i="1" dirty="0" smtClean="0">
                <a:solidFill>
                  <a:srgbClr val="00B050"/>
                </a:solidFill>
              </a:rPr>
              <a:t>Ловкость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Зоны мощности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Предельная продолжительность работы зависит от её мощности, интенсивности и объема, а характер выполнения работы связан с процессом утомления в организме. Если мощность работы велика, то длительность её мала вследствие быстро наступающего утомления, и наоборот.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i="1" dirty="0" smtClean="0">
                <a:solidFill>
                  <a:srgbClr val="FFFF00"/>
                </a:solidFill>
              </a:rPr>
              <a:t>При работе циклического характера спортивные физиологи различают зону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1 максимальной мощности (продолжительность работы не превышает 20 – 30 с)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2 </a:t>
            </a:r>
            <a:r>
              <a:rPr lang="ru-RU" i="1" dirty="0" err="1" smtClean="0">
                <a:solidFill>
                  <a:srgbClr val="FFFF00"/>
                </a:solidFill>
              </a:rPr>
              <a:t>субмаксимальной</a:t>
            </a:r>
            <a:r>
              <a:rPr lang="ru-RU" i="1" dirty="0" smtClean="0">
                <a:solidFill>
                  <a:srgbClr val="FFFF00"/>
                </a:solidFill>
              </a:rPr>
              <a:t> (от 20 –30 сек до3 – 5 мин);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3 большой (от 3 – 5 до 30 – 50 мин) и</a:t>
            </a:r>
          </a:p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4 умеренной (продолжительность 50 мин и более).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200024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Двигательная функция и повышение уровня адаптации и устойчивости организма человека к различным условиям внешней среды.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9144000" cy="442913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В жизни постоянно возникают ситуации, когда человек, будучи подготовлен к существованию в одних условиях, должен готовить себя (адаптироваться) к деятельности в других. При этом проблема адаптации связана с тем, что физиологические и биологические вопросы сопоставляются с социальными проблемами развития человека и общества.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Показатели тренированности в покое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04351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1) изменения в состоянии центральной нервной системы, увеличение подвижности нервных процессов, укорочение скрытого периода двигательных реакций;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2) изменения опорно-двигательного аппарата (увеличенная масса и возросший объем скелетных мышц, гипертрофия мышц, сопровождаемая улучшением их кровоснабжения, положительные биохимические сдвиги, повышенная возбудимость и лабильность нервно-мышечной системы);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3) изменения функции органов дыхания (частота дыхания у  тренированных в покое меньше, чем у нетренированных); кровообращения (частота сердечных сокращений в покое также меньше, чем у нетренированных); состава крови и т.п.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7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625989"/>
          </a:xfrm>
        </p:spPr>
        <p:txBody>
          <a:bodyPr/>
          <a:lstStyle/>
          <a:p>
            <a:r>
              <a:rPr lang="ru-RU" b="1" i="1" dirty="0" smtClean="0"/>
              <a:t>Систематическая тренировка формирует физиологические механизмы, расширяющие возможности организма, его готовность к адаптации, что обеспечивает в различные периоды (фазы) развертывания приспособительных физиологических процессов.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83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mtClean="0"/>
              <a:t>укрепляющие общее состояние организма, стимулирующие его неспецифическую резистентность (устойчивость):</a:t>
            </a:r>
          </a:p>
          <a:p>
            <a:r>
              <a:rPr lang="ru-RU" smtClean="0"/>
              <a:t>1) рациональное питание;</a:t>
            </a:r>
          </a:p>
          <a:p>
            <a:r>
              <a:rPr lang="ru-RU" smtClean="0"/>
              <a:t>2) разиональный режим;</a:t>
            </a:r>
          </a:p>
          <a:p>
            <a:r>
              <a:rPr lang="ru-RU" smtClean="0"/>
              <a:t>3) адаптирующие медикаментозные средства;</a:t>
            </a:r>
          </a:p>
          <a:p>
            <a:r>
              <a:rPr lang="ru-RU" smtClean="0"/>
              <a:t>4) физическая тренировка;</a:t>
            </a:r>
          </a:p>
          <a:p>
            <a:r>
              <a:rPr lang="ru-RU" smtClean="0"/>
              <a:t>5) закаливание.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4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1.Двигательное умение – это: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уровень владения знаниями о движениях</a:t>
            </a:r>
          </a:p>
          <a:p>
            <a:r>
              <a:rPr lang="ru-RU" dirty="0"/>
              <a:t>Б) уровень владения двигательным действием</a:t>
            </a:r>
          </a:p>
          <a:p>
            <a:r>
              <a:rPr lang="ru-RU" dirty="0"/>
              <a:t>В) уровень владения тактической подготовкой</a:t>
            </a:r>
          </a:p>
          <a:p>
            <a:r>
              <a:rPr lang="ru-RU" dirty="0"/>
              <a:t>Г) уровень владения системой движений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776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2.Назовите основные физические качества.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</a:t>
            </a:r>
            <a:r>
              <a:rPr lang="ru-RU" dirty="0"/>
              <a:t>) координация, выносливость, гибкость, сила, быстрота</a:t>
            </a:r>
          </a:p>
          <a:p>
            <a:r>
              <a:rPr lang="ru-RU" dirty="0"/>
              <a:t>Б) ловкость, сила, быстрота, выносливость, гибкость</a:t>
            </a:r>
          </a:p>
          <a:p>
            <a:r>
              <a:rPr lang="ru-RU" dirty="0"/>
              <a:t>В) общая выносливость, силовая выносливость, быстрота, сила, ловкость</a:t>
            </a:r>
          </a:p>
          <a:p>
            <a:r>
              <a:rPr lang="ru-RU" dirty="0"/>
              <a:t>Г) силовая выносливость, гибкость, быстрота, ловкость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11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3.В спорте выделяют: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А. Инвалидный, массовый, детский, юношеский, высших достижений.</a:t>
            </a:r>
          </a:p>
          <a:p>
            <a:r>
              <a:rPr lang="ru-RU" dirty="0"/>
              <a:t>Б. Олимпийский, дворовый, любительский.</a:t>
            </a:r>
          </a:p>
          <a:p>
            <a:r>
              <a:rPr lang="ru-RU" dirty="0"/>
              <a:t>В. Любительский, профессиональный, массовый.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18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4.Лучшие условия для развития быстроты реакции создаются во время: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. Круговой тренировки.</a:t>
            </a:r>
          </a:p>
          <a:p>
            <a:r>
              <a:rPr lang="ru-RU" dirty="0"/>
              <a:t>Б. Бега с препятствиями.</a:t>
            </a:r>
          </a:p>
          <a:p>
            <a:r>
              <a:rPr lang="ru-RU" dirty="0"/>
              <a:t>В. Десятиборья.</a:t>
            </a:r>
          </a:p>
          <a:p>
            <a:r>
              <a:rPr lang="ru-RU" dirty="0"/>
              <a:t>Г. Спортивных игр с обилием быстрых движений.</a:t>
            </a:r>
          </a:p>
        </p:txBody>
      </p:sp>
    </p:spTree>
    <p:extLst>
      <p:ext uri="{BB962C8B-B14F-4D97-AF65-F5344CB8AC3E}">
        <p14:creationId xmlns:p14="http://schemas.microsoft.com/office/powerpoint/2010/main" val="2710418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Физическая культура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 это вид культуры, который представляет собой специфический процесс и результат человеческой деятельности, средство и способ физического совершенствования человека.</a:t>
            </a:r>
          </a:p>
          <a:p>
            <a:r>
              <a:rPr lang="ru-RU" b="1" i="1" dirty="0" smtClean="0"/>
              <a:t> В структуру физической культуры входят такие компоненты, как </a:t>
            </a:r>
            <a:r>
              <a:rPr lang="ru-RU" b="1" i="1" dirty="0" smtClean="0">
                <a:solidFill>
                  <a:srgbClr val="0070C0"/>
                </a:solidFill>
              </a:rPr>
              <a:t>физическое образование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FF0000"/>
                </a:solidFill>
              </a:rPr>
              <a:t>спорт</a:t>
            </a:r>
            <a:r>
              <a:rPr lang="ru-RU" b="1" i="1" dirty="0" smtClean="0"/>
              <a:t>,  </a:t>
            </a:r>
            <a:r>
              <a:rPr lang="ru-RU" b="1" i="1" dirty="0" smtClean="0">
                <a:solidFill>
                  <a:srgbClr val="7030A0"/>
                </a:solidFill>
              </a:rPr>
              <a:t>физическая рекреация (отдых)</a:t>
            </a:r>
            <a:r>
              <a:rPr lang="ru-RU" b="1" i="1" dirty="0" smtClean="0"/>
              <a:t> и </a:t>
            </a:r>
            <a:r>
              <a:rPr lang="ru-RU" b="1" i="1" dirty="0" smtClean="0">
                <a:solidFill>
                  <a:srgbClr val="00B050"/>
                </a:solidFill>
              </a:rPr>
              <a:t>двигательная реабилитация (восстановление)</a:t>
            </a:r>
            <a:r>
              <a:rPr lang="ru-RU" b="1" i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5.Что </a:t>
            </a:r>
            <a:r>
              <a:rPr lang="ru-RU" b="1" dirty="0"/>
              <a:t>такое выносливость?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. Способность переносить физическую нагрузку длительное время.</a:t>
            </a:r>
          </a:p>
          <a:p>
            <a:r>
              <a:rPr lang="ru-RU" dirty="0"/>
              <a:t>Б. Способность совершать большое количество движений за короткий промежуток времени.</a:t>
            </a:r>
          </a:p>
          <a:p>
            <a:r>
              <a:rPr lang="ru-RU" dirty="0"/>
              <a:t>В. Способность с помощью мышц производить активные действия.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582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6.Выносливость </a:t>
            </a:r>
            <a:r>
              <a:rPr lang="ru-RU" b="1" dirty="0"/>
              <a:t>человека не зависит </a:t>
            </a:r>
            <a:r>
              <a:rPr lang="ru-RU" b="1" dirty="0" smtClean="0"/>
              <a:t>от?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</a:t>
            </a:r>
            <a:r>
              <a:rPr lang="ru-RU" dirty="0"/>
              <a:t> функциональных возможностей систем </a:t>
            </a:r>
            <a:r>
              <a:rPr lang="ru-RU" dirty="0" smtClean="0"/>
              <a:t>энергообеспечения</a:t>
            </a:r>
          </a:p>
          <a:p>
            <a:r>
              <a:rPr lang="ru-RU" dirty="0" smtClean="0"/>
              <a:t>Б. </a:t>
            </a:r>
            <a:r>
              <a:rPr lang="ru-RU" dirty="0"/>
              <a:t>силовых качеств </a:t>
            </a:r>
            <a:r>
              <a:rPr lang="ru-RU" dirty="0" smtClean="0"/>
              <a:t>человека</a:t>
            </a:r>
          </a:p>
          <a:p>
            <a:r>
              <a:rPr lang="ru-RU" dirty="0" smtClean="0"/>
              <a:t>В. </a:t>
            </a:r>
            <a:r>
              <a:rPr lang="ru-RU" dirty="0"/>
              <a:t>быстроты двигательной </a:t>
            </a:r>
            <a:r>
              <a:rPr lang="ru-RU" dirty="0" smtClean="0"/>
              <a:t>реакции</a:t>
            </a:r>
          </a:p>
          <a:p>
            <a:r>
              <a:rPr lang="ru-RU" dirty="0" smtClean="0"/>
              <a:t>Г.</a:t>
            </a:r>
            <a:r>
              <a:rPr lang="ru-RU" dirty="0"/>
              <a:t> настойчивости, выдержки, умения терпеть</a:t>
            </a:r>
          </a:p>
        </p:txBody>
      </p:sp>
    </p:spTree>
    <p:extLst>
      <p:ext uri="{BB962C8B-B14F-4D97-AF65-F5344CB8AC3E}">
        <p14:creationId xmlns:p14="http://schemas.microsoft.com/office/powerpoint/2010/main" val="1030993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8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7.Снятию </a:t>
            </a:r>
            <a:r>
              <a:rPr lang="ru-RU" b="1" dirty="0"/>
              <a:t>напряжения и приведению организма в нормальное состояние </a:t>
            </a:r>
            <a:r>
              <a:rPr lang="ru-RU" b="1" dirty="0" smtClean="0"/>
              <a:t>служит: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/>
              <a:t>А. </a:t>
            </a:r>
            <a:r>
              <a:rPr lang="ru-RU" dirty="0"/>
              <a:t>пассивный отдых во время </a:t>
            </a:r>
            <a:r>
              <a:rPr lang="ru-RU" dirty="0" smtClean="0"/>
              <a:t>занятий</a:t>
            </a:r>
          </a:p>
          <a:p>
            <a:r>
              <a:rPr lang="ru-RU" dirty="0" smtClean="0"/>
              <a:t>Б. </a:t>
            </a:r>
            <a:r>
              <a:rPr lang="ru-RU" dirty="0"/>
              <a:t>заключительная часть занятий</a:t>
            </a:r>
            <a:endParaRPr lang="ru-RU" dirty="0" smtClean="0"/>
          </a:p>
          <a:p>
            <a:r>
              <a:rPr lang="ru-RU" dirty="0" smtClean="0"/>
              <a:t>В. </a:t>
            </a:r>
            <a:r>
              <a:rPr lang="ru-RU" dirty="0"/>
              <a:t>чередование работы и отдыха во время занятий</a:t>
            </a:r>
            <a:endParaRPr lang="ru-RU" dirty="0" smtClean="0"/>
          </a:p>
          <a:p>
            <a:r>
              <a:rPr lang="ru-RU" dirty="0" smtClean="0"/>
              <a:t>Г. </a:t>
            </a:r>
            <a:r>
              <a:rPr lang="ru-RU" dirty="0"/>
              <a:t>самостоятельно законченное занятие</a:t>
            </a:r>
          </a:p>
        </p:txBody>
      </p:sp>
    </p:spTree>
    <p:extLst>
      <p:ext uri="{BB962C8B-B14F-4D97-AF65-F5344CB8AC3E}">
        <p14:creationId xmlns:p14="http://schemas.microsoft.com/office/powerpoint/2010/main" val="1560296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8.Спорт </a:t>
            </a:r>
            <a:r>
              <a:rPr lang="ru-RU" b="1" dirty="0"/>
              <a:t>высших достижений </a:t>
            </a:r>
            <a:r>
              <a:rPr lang="ru-RU" b="1" dirty="0" smtClean="0"/>
              <a:t>характеризуется: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А. </a:t>
            </a:r>
            <a:r>
              <a:rPr lang="ru-RU" dirty="0"/>
              <a:t>свободным выбором режима </a:t>
            </a:r>
            <a:r>
              <a:rPr lang="ru-RU" dirty="0" smtClean="0"/>
              <a:t>тренировки</a:t>
            </a:r>
          </a:p>
          <a:p>
            <a:r>
              <a:rPr lang="ru-RU" dirty="0" smtClean="0"/>
              <a:t>Б. </a:t>
            </a:r>
            <a:r>
              <a:rPr lang="ru-RU" dirty="0"/>
              <a:t>большим количеством занимающихся</a:t>
            </a:r>
            <a:endParaRPr lang="ru-RU" dirty="0" smtClean="0"/>
          </a:p>
          <a:p>
            <a:r>
              <a:rPr lang="ru-RU" dirty="0" smtClean="0"/>
              <a:t>В. </a:t>
            </a:r>
            <a:r>
              <a:rPr lang="ru-RU" dirty="0"/>
              <a:t>высокими спортивными результатами</a:t>
            </a:r>
            <a:endParaRPr lang="ru-RU" dirty="0" smtClean="0"/>
          </a:p>
          <a:p>
            <a:r>
              <a:rPr lang="ru-RU" dirty="0" smtClean="0"/>
              <a:t>Г.</a:t>
            </a:r>
            <a:r>
              <a:rPr lang="ru-RU" dirty="0"/>
              <a:t> подготовкой к трудовой и оборонной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418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9.В </a:t>
            </a:r>
            <a:r>
              <a:rPr lang="ru-RU" b="1" dirty="0"/>
              <a:t>основе профессионально-прикладной физической подготовки </a:t>
            </a:r>
            <a:r>
              <a:rPr lang="ru-RU" b="1" dirty="0" smtClean="0"/>
              <a:t>лежит: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smtClean="0"/>
              <a:t>А. </a:t>
            </a:r>
            <a:r>
              <a:rPr lang="ru-RU" dirty="0"/>
              <a:t>высокий уровень работоспособности</a:t>
            </a:r>
            <a:endParaRPr lang="ru-RU" dirty="0" smtClean="0"/>
          </a:p>
          <a:p>
            <a:r>
              <a:rPr lang="ru-RU" dirty="0" smtClean="0"/>
              <a:t>Б. </a:t>
            </a:r>
            <a:r>
              <a:rPr lang="ru-RU" dirty="0"/>
              <a:t>общая физическая подготовка</a:t>
            </a:r>
            <a:endParaRPr lang="ru-RU" dirty="0" smtClean="0"/>
          </a:p>
          <a:p>
            <a:r>
              <a:rPr lang="ru-RU" dirty="0" smtClean="0"/>
              <a:t>В.</a:t>
            </a:r>
            <a:r>
              <a:rPr lang="ru-RU" dirty="0"/>
              <a:t> высокий уровень выносливости</a:t>
            </a:r>
            <a:endParaRPr lang="ru-RU" dirty="0" smtClean="0"/>
          </a:p>
          <a:p>
            <a:r>
              <a:rPr lang="ru-RU" dirty="0" smtClean="0"/>
              <a:t>Г.</a:t>
            </a:r>
            <a:r>
              <a:rPr lang="ru-RU" dirty="0"/>
              <a:t> способность сдать нормативы по физической подготовке</a:t>
            </a:r>
          </a:p>
        </p:txBody>
      </p:sp>
    </p:spTree>
    <p:extLst>
      <p:ext uri="{BB962C8B-B14F-4D97-AF65-F5344CB8AC3E}">
        <p14:creationId xmlns:p14="http://schemas.microsoft.com/office/powerpoint/2010/main" val="419038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10.Специальная </a:t>
            </a:r>
            <a:r>
              <a:rPr lang="ru-RU" b="1" dirty="0"/>
              <a:t>выносливость — это способность 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А. долго выполнять работу</a:t>
            </a:r>
          </a:p>
          <a:p>
            <a:r>
              <a:rPr lang="ru-RU" dirty="0"/>
              <a:t>Б</a:t>
            </a:r>
            <a:r>
              <a:rPr lang="ru-RU" dirty="0" smtClean="0"/>
              <a:t>. </a:t>
            </a:r>
            <a:r>
              <a:rPr lang="ru-RU" dirty="0"/>
              <a:t>способность к длительному перенесению нагрузок, </a:t>
            </a:r>
            <a:r>
              <a:rPr lang="ru-RU" dirty="0" smtClean="0"/>
              <a:t>эффективно </a:t>
            </a:r>
            <a:r>
              <a:rPr lang="ru-RU" dirty="0"/>
              <a:t>выполнять работу в определенной трудовой или спортивной </a:t>
            </a:r>
            <a:r>
              <a:rPr lang="ru-RU" dirty="0" smtClean="0"/>
              <a:t>деятельности</a:t>
            </a:r>
            <a:endParaRPr lang="ru-RU" b="1" dirty="0" smtClean="0"/>
          </a:p>
          <a:p>
            <a:r>
              <a:rPr lang="ru-RU" dirty="0" smtClean="0"/>
              <a:t>В</a:t>
            </a:r>
            <a:r>
              <a:rPr lang="ru-RU" dirty="0" smtClean="0"/>
              <a:t>. </a:t>
            </a:r>
            <a:r>
              <a:rPr lang="ru-RU" dirty="0"/>
              <a:t>выполнять специальную работу</a:t>
            </a:r>
          </a:p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/>
              <a:t>эффективно выполнять работу, несмотря на возникающее утомление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9771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Конец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Физическое образование- </a:t>
            </a:r>
            <a:r>
              <a:rPr lang="ru-RU" b="1" i="1" dirty="0" smtClean="0"/>
              <a:t>педагогический  процесс, направленный на формирование специальных знаний, умений, а также на развитие разносторонних физических способностей человека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Спорт</a:t>
            </a:r>
            <a:r>
              <a:rPr lang="ru-RU" b="1" i="1" dirty="0" smtClean="0"/>
              <a:t> — игровая соревновательная деятельность и подготовка к ней; основан на использовании физических упражнений и направлен на достижение наивысших результатов, раскрытие резервных возможностей и выявление предельных уровней организма человека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0085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Физическая рекреация (отдых) </a:t>
            </a:r>
            <a:r>
              <a:rPr lang="ru-RU" b="1" i="1" dirty="0" smtClean="0"/>
              <a:t>— использование физических упражнений, а также видов спорта в упрощенных формах для активного отдыха людей, получения удовольствия от этого процесса, развлечения, переключение с обычных видов деятельности на другие. </a:t>
            </a:r>
          </a:p>
          <a:p>
            <a:r>
              <a:rPr lang="ru-RU" b="1" i="1" dirty="0" smtClean="0">
                <a:solidFill>
                  <a:srgbClr val="00B050"/>
                </a:solidFill>
              </a:rPr>
              <a:t> Двигательная реабилитация (восстановление)</a:t>
            </a:r>
            <a:r>
              <a:rPr lang="ru-RU" b="1" i="1" dirty="0" smtClean="0"/>
              <a:t> — целенаправленный процесс восстановления или компенсации частично или временно утраченных двигательных способностей, лечения травм и их последствий. Специально подобранные физические упражнения, массаж, водные и физиотерапевтические процедуры.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Цель, задачи и формы организации физического воспитания.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28641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включение студентов в реальную физкультурно-спортивную практику по творческому освоению ценностей физической культуры, её активного использования во всестороннем развитии личности;</a:t>
            </a:r>
          </a:p>
          <a:p>
            <a:r>
              <a:rPr lang="ru-RU" sz="2800" b="1" i="1" dirty="0" smtClean="0"/>
              <a:t> содействие разностороннему развитию организма, сохранению и укреплению здоровья, повышению уровня общей физической подготовленности, развитию профессионально важных физических качеств и психомоторных способностей будущих специалистов; </a:t>
            </a:r>
          </a:p>
          <a:p>
            <a:r>
              <a:rPr lang="ru-RU" sz="2800" b="1" i="1" dirty="0" smtClean="0"/>
              <a:t>овладение системно упорядоченным комплексом знаний.</a:t>
            </a:r>
            <a:endParaRPr lang="ru-RU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9000" r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Социальные функции ф.к. студенческой молодежи.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686800" cy="52578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целенаправленно формировать у студентов здоровые интересы, </a:t>
            </a:r>
          </a:p>
          <a:p>
            <a:r>
              <a:rPr lang="ru-RU" b="1" i="1" dirty="0" smtClean="0"/>
              <a:t> настойчиво  бороться  с вредными  привычками   и   наклонностями, 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 последовательно       прививать потребность физического и  нравственного  совершенствования,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   воспитывать высокие волевые  качества,  мужество  и  выносливость.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Физическая   культура   развивает общественную активность студентов.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Участие  молодежи  в  общественной  деятельности, постоянно   и   динамично   изменяет   комплекс </a:t>
            </a:r>
            <a:r>
              <a:rPr lang="ru-RU" b="1" i="1" dirty="0" smtClean="0">
                <a:solidFill>
                  <a:srgbClr val="7030A0"/>
                </a:solidFill>
              </a:rPr>
              <a:t>биологических,</a:t>
            </a:r>
            <a:r>
              <a:rPr lang="ru-RU" b="1" i="1" dirty="0" smtClean="0"/>
              <a:t>  </a:t>
            </a:r>
            <a:r>
              <a:rPr lang="ru-RU" b="1" i="1" dirty="0" smtClean="0">
                <a:solidFill>
                  <a:srgbClr val="FF0000"/>
                </a:solidFill>
              </a:rPr>
              <a:t>психофизиологических</a:t>
            </a:r>
            <a:r>
              <a:rPr lang="ru-RU" b="1" i="1" dirty="0" smtClean="0"/>
              <a:t>, 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социальных</a:t>
            </a:r>
            <a:r>
              <a:rPr lang="ru-RU" b="1" i="1" dirty="0" smtClean="0"/>
              <a:t>   функций   и   состояний человека.</a:t>
            </a:r>
          </a:p>
          <a:p>
            <a:r>
              <a:rPr lang="ru-RU" b="1" i="1" dirty="0" smtClean="0"/>
              <a:t> В  этих  условиях  возрастает  роль  целенаправленной  физической подготовки, которая является решающим средством приспособления человека к новым условиям.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2232</Words>
  <Application>Microsoft Office PowerPoint</Application>
  <PresentationFormat>Экран (4:3)</PresentationFormat>
  <Paragraphs>160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Arial</vt:lpstr>
      <vt:lpstr>Calibri</vt:lpstr>
      <vt:lpstr>Тема Office</vt:lpstr>
      <vt:lpstr>Физическая культура в общекультурной и профессиональной подготовке студентов. + Социально-биологические основы физической культуры.   </vt:lpstr>
      <vt:lpstr> Понятие «физическая культура».  </vt:lpstr>
      <vt:lpstr>Общие понятия теории ф.к. </vt:lpstr>
      <vt:lpstr>Физическая культура</vt:lpstr>
      <vt:lpstr>Презентация PowerPoint</vt:lpstr>
      <vt:lpstr>Презентация PowerPoint</vt:lpstr>
      <vt:lpstr>Цель, задачи и формы организации физического воспитания. </vt:lpstr>
      <vt:lpstr>Социальные функции ф.к. студенческой молодежи. </vt:lpstr>
      <vt:lpstr>Физическая   культура   развивает общественную активность студентов.</vt:lpstr>
      <vt:lpstr>Физическая культура как часть культуры личности. </vt:lpstr>
      <vt:lpstr>Культурный уровень человека</vt:lpstr>
      <vt:lpstr>Презентация PowerPoint</vt:lpstr>
      <vt:lpstr>Физиологические основы оздоровительной тренировки. </vt:lpstr>
      <vt:lpstr>Презентация PowerPoint</vt:lpstr>
      <vt:lpstr>компоненты нагрузки</vt:lpstr>
      <vt:lpstr>Социально-биологические основы физической культуры.</vt:lpstr>
      <vt:lpstr>Основные понятия</vt:lpstr>
      <vt:lpstr>Презентация PowerPoint</vt:lpstr>
      <vt:lpstr>Естественнонаучные основы физической культуры </vt:lpstr>
      <vt:lpstr>Организм </vt:lpstr>
      <vt:lpstr>Организм как единая саморазвивающаяся и саморегулирующаяся биологическая система.   </vt:lpstr>
      <vt:lpstr>Генетические особенности</vt:lpstr>
      <vt:lpstr>Возрастные периоды</vt:lpstr>
      <vt:lpstr>Гомеостаз </vt:lpstr>
      <vt:lpstr>Внешняя среда и ее воздействие на организм и жизнедеятельность человека.</vt:lpstr>
      <vt:lpstr>Презентация PowerPoint</vt:lpstr>
      <vt:lpstr>Что дает внешняя среда? </vt:lpstr>
      <vt:lpstr>Средства физической культуры, обеспечивающие устойчивость к умственной и физической работоспособности.</vt:lpstr>
      <vt:lpstr>Презентация PowerPoint</vt:lpstr>
      <vt:lpstr>Физические качества</vt:lpstr>
      <vt:lpstr>Зоны мощности</vt:lpstr>
      <vt:lpstr>Двигательная функция и повышение уровня адаптации и устойчивости организма человека к различным условиям внешней среды.</vt:lpstr>
      <vt:lpstr>Показатели тренированности в покое </vt:lpstr>
      <vt:lpstr>Презентация PowerPoint</vt:lpstr>
      <vt:lpstr>Факторы</vt:lpstr>
      <vt:lpstr>1.Двигательное умение – это: </vt:lpstr>
      <vt:lpstr>2.Назовите основные физические качества. </vt:lpstr>
      <vt:lpstr>3.В спорте выделяют: </vt:lpstr>
      <vt:lpstr>4.Лучшие условия для развития быстроты реакции создаются во время: </vt:lpstr>
      <vt:lpstr>5.Что такое выносливость? </vt:lpstr>
      <vt:lpstr>6.Выносливость человека не зависит от?</vt:lpstr>
      <vt:lpstr>7.Снятию напряжения и приведению организма в нормальное состояние служит:</vt:lpstr>
      <vt:lpstr>8.Спорт высших достижений характеризуется:</vt:lpstr>
      <vt:lpstr>9.В основе профессионально-прикладной физической подготовки лежит:</vt:lpstr>
      <vt:lpstr>10.Специальная выносливость — это способность ...</vt:lpstr>
      <vt:lpstr>Конец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в общекультурной и профессиональной подготовке студентов.   </dc:title>
  <dc:creator>Алексей</dc:creator>
  <cp:lastModifiedBy>Анастасия А. Андрианова</cp:lastModifiedBy>
  <cp:revision>37</cp:revision>
  <dcterms:created xsi:type="dcterms:W3CDTF">2019-06-12T13:23:36Z</dcterms:created>
  <dcterms:modified xsi:type="dcterms:W3CDTF">2023-06-23T14:16:07Z</dcterms:modified>
</cp:coreProperties>
</file>