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66" r:id="rId3"/>
    <p:sldId id="267" r:id="rId4"/>
    <p:sldId id="268" r:id="rId5"/>
    <p:sldId id="271" r:id="rId6"/>
    <p:sldId id="272" r:id="rId7"/>
    <p:sldId id="269" r:id="rId8"/>
    <p:sldId id="263" r:id="rId9"/>
  </p:sldIdLst>
  <p:sldSz cx="9144000" cy="6858000" type="screen4x3"/>
  <p:notesSz cx="6724650" cy="9874250"/>
  <p:embeddedFontLst>
    <p:embeddedFont>
      <p:font typeface="Bahnschrift Light Condensed" panose="020B0502040204020203" pitchFamily="34" charset="0"/>
      <p:regular r:id="rId11"/>
    </p:embeddedFont>
    <p:embeddedFont>
      <p:font typeface="Bahnschrift Light SemiCondensed" panose="020B0502040204020203" pitchFamily="34" charset="0"/>
      <p:regular r:id="rId12"/>
    </p:embeddedFont>
    <p:embeddedFont>
      <p:font typeface="Bahnschrift SemiBold Condensed" panose="020B0502040204020203" pitchFamily="34" charset="0"/>
      <p:regular r:id="rId13"/>
      <p:bold r:id="rId14"/>
    </p:embeddedFont>
    <p:embeddedFont>
      <p:font typeface="Bahnschrift SemiBold SemiConden" panose="020B0502040204020203" pitchFamily="34" charset="0"/>
      <p:regular r:id="rId15"/>
      <p:bold r:id="rId16"/>
    </p:embeddedFont>
    <p:embeddedFont>
      <p:font typeface="Montserrat SemiBold" panose="00000700000000000000" pitchFamily="2" charset="-52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E"/>
    <a:srgbClr val="AF936D"/>
    <a:srgbClr val="E3A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94622"/>
  </p:normalViewPr>
  <p:slideViewPr>
    <p:cSldViewPr>
      <p:cViewPr varScale="1">
        <p:scale>
          <a:sx n="60" d="100"/>
          <a:sy n="60" d="100"/>
        </p:scale>
        <p:origin x="17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19:40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80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2409-6E95-4D4B-AF7F-B43CC1FA21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8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3C701-FB93-4D49-AAA6-CA38A5A22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1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C701-FB93-4D49-AAA6-CA38A5A22F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0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C701-FB93-4D49-AAA6-CA38A5A22F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8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C701-FB93-4D49-AAA6-CA38A5A22F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0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C701-FB93-4D49-AAA6-CA38A5A22F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3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1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7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8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5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6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7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7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4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1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10DFB-5FBE-4D43-B485-CB8634E31C2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258E-28F6-4F67-81E7-7D2B4A95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44363"/>
            <a:ext cx="9324020" cy="6858000"/>
            <a:chOff x="0" y="-144363"/>
            <a:chExt cx="9324020" cy="6858000"/>
          </a:xfrm>
        </p:grpSpPr>
        <p:pic>
          <p:nvPicPr>
            <p:cNvPr id="30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20" y="-144363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0" y="6281437"/>
              <a:ext cx="9144000" cy="360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г. Москва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3568" y="2708920"/>
              <a:ext cx="8136904" cy="1151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anchor="ctr"/>
            <a:lstStyle/>
            <a:p>
              <a:pPr algn="ctr" fontAlgn="auto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2500" b="1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 Особенности трансформации евразийского пространства и подход к новым торговым моделям и расчетам внутри ЕАЭС</a:t>
              </a:r>
            </a:p>
            <a:p>
              <a:pPr algn="ctr" fontAlgn="auto">
                <a:spcBef>
                  <a:spcPts val="600"/>
                </a:spcBef>
                <a:spcAft>
                  <a:spcPts val="600"/>
                </a:spcAft>
                <a:defRPr/>
              </a:pPr>
              <a:endPara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49363" y="4221088"/>
              <a:ext cx="7714617" cy="150810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Иорданова Вероника Григорьевна, к.э.н.,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 доцент кафедры «Мировой экономики»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Дипломатической Академии МИД России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Харланов Алексей Сергеевич, к.т.н., д.э.н., профессор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кафедры «Мировой экономики»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Дипломатической Академии МИД России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Член Совета ректоров России</a:t>
              </a: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3" t="2721" r="7094" b="4767"/>
            <a:stretch/>
          </p:blipFill>
          <p:spPr bwMode="auto">
            <a:xfrm>
              <a:off x="6876256" y="332656"/>
              <a:ext cx="1584000" cy="158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62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24" y="-1"/>
            <a:ext cx="9104180" cy="6640696"/>
            <a:chOff x="4324" y="-1"/>
            <a:chExt cx="9104180" cy="66406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512" y="1556792"/>
              <a:ext cx="3600400" cy="697932"/>
            </a:xfrm>
            <a:prstGeom prst="rect">
              <a:avLst/>
            </a:prstGeom>
            <a:gradFill>
              <a:gsLst>
                <a:gs pos="21830">
                  <a:srgbClr val="B59860"/>
                </a:gs>
                <a:gs pos="0">
                  <a:srgbClr val="A29061"/>
                </a:gs>
                <a:gs pos="74000">
                  <a:srgbClr val="E3AB5D"/>
                </a:gs>
                <a:gs pos="83000">
                  <a:srgbClr val="E3AB5D"/>
                </a:gs>
                <a:gs pos="100000">
                  <a:srgbClr val="A2906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ДОГОВОР</a:t>
              </a: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о Евразийском экономическом союзе </a:t>
              </a: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от 29 мая 2014 года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1412776"/>
              <a:ext cx="8784976" cy="0"/>
            </a:xfrm>
            <a:prstGeom prst="line">
              <a:avLst/>
            </a:prstGeom>
            <a:ln w="76200">
              <a:solidFill>
                <a:srgbClr val="AF9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932040" y="222783"/>
              <a:ext cx="3691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ea typeface="微软雅黑" panose="020B0503020204020204" pitchFamily="34" charset="-122"/>
                </a:rPr>
                <a:t>Право ЕАЭС о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ea typeface="微软雅黑" panose="020B0503020204020204" pitchFamily="34" charset="-122"/>
                </a:rPr>
                <a:t>евразийских  транспортных коридорах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79912" y="1553882"/>
              <a:ext cx="5220071" cy="6979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271463" indent="-1825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kern="0" dirty="0"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свобода движения товаров, услуг, капитала и рабочей силы</a:t>
              </a:r>
            </a:p>
            <a:p>
              <a:pPr marL="271463" indent="-182563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kern="0" dirty="0"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проведение скоординированной (согласованной) транспортной политики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99935" y="3356992"/>
              <a:ext cx="3091945" cy="1174106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74000">
                  <a:srgbClr val="00417E"/>
                </a:gs>
                <a:gs pos="83000">
                  <a:srgbClr val="00417E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Основные направления и этапы реализации скоординированной (согласованной) </a:t>
              </a: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транспортной политики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Дорожные карты по реализации ОНСТП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669093" y="3335014"/>
              <a:ext cx="5439411" cy="1174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0" bIns="0" anchor="t" anchorCtr="0"/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перечень евразийских транспортных коридоров 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комплексный план развития евразийских транспортных коридоров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цифровизация транспорта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5536" y="2420888"/>
              <a:ext cx="3096344" cy="771494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74000">
                  <a:srgbClr val="00417E"/>
                </a:gs>
                <a:gs pos="83000">
                  <a:srgbClr val="00417E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Раздел 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XXI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 «Транспорт»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82266" y="2420888"/>
              <a:ext cx="5382222" cy="7728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anchor="ctr" anchorCtr="0"/>
            <a:lstStyle/>
            <a:p>
              <a:pPr marL="180975" indent="-1809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создание и развитие евразийских транспортных коридоров </a:t>
              </a:r>
            </a:p>
            <a:p>
              <a:pPr marL="180975" indent="-1809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реализация и развитие транзитного потенциала в рамках ЕАЭС</a:t>
              </a:r>
            </a:p>
            <a:p>
              <a:pPr marL="180975" indent="-1809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координация развития транспортной инфраструктуры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5536" y="4653136"/>
              <a:ext cx="3096344" cy="1987559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74000">
                  <a:srgbClr val="00417E"/>
                </a:gs>
                <a:gs pos="83000">
                  <a:srgbClr val="00417E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Стратегические направления развития евразийской экономической интеграции </a:t>
              </a: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до 2025 года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ea typeface="微软雅黑" panose="020B0503020204020204" pitchFamily="34" charset="-122"/>
              </a:endParaRP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Декларация о дальнейшем развитии экономических процессов в рамках ЕАЭС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 </a:t>
              </a: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до 2030 года и на период до 2045 года «Евразийский экономический путь»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ea typeface="微软雅黑" panose="020B0503020204020204" pitchFamily="34" charset="-122"/>
              </a:endParaRP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Инициативы руководителей стран по развитию МТК «Север-Юг» 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582266" y="4650395"/>
              <a:ext cx="5382222" cy="1874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975" indent="-180975">
                <a:lnSpc>
                  <a:spcPts val="15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перечень приоритетных интеграционных инфраструктурных проектов в сфере транспорта государств – членов ЕАЭС</a:t>
              </a:r>
              <a:endParaRPr lang="en-US" sz="1300" dirty="0">
                <a:solidFill>
                  <a:srgbClr val="1E3362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  <a:p>
              <a:pPr marL="180975" indent="-180975">
                <a:lnSpc>
                  <a:spcPts val="15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ежегодный доклад «О создании и развитии транспортной инфраструктуры на территориях государств – членов Евразийского экономического союза в направлениях «Восток – Запад» и «Север - Юг», в том числе в рамках сопряжения с китайской инициативой     «Один пояс, Один путь»</a:t>
              </a:r>
            </a:p>
            <a:p>
              <a:pPr>
                <a:spcAft>
                  <a:spcPts val="600"/>
                </a:spcAft>
                <a:defRPr/>
              </a:pPr>
              <a:endParaRPr lang="ru-RU" sz="500" dirty="0">
                <a:solidFill>
                  <a:srgbClr val="1E3362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  <a:p>
              <a:pPr indent="180975">
                <a:lnSpc>
                  <a:spcPts val="15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13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наращивание международного сотрудничества в контексте развития </a:t>
              </a:r>
            </a:p>
            <a:p>
              <a:pPr indent="180975">
                <a:lnSpc>
                  <a:spcPts val="1500"/>
                </a:lnSpc>
                <a:spcAft>
                  <a:spcPts val="600"/>
                </a:spcAft>
                <a:defRPr/>
              </a:pPr>
              <a:r>
                <a:rPr lang="ru-RU" sz="1300" dirty="0">
                  <a:solidFill>
                    <a:srgbClr val="1E3362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МТК «Север - Юг»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4" y="-1"/>
              <a:ext cx="4783700" cy="136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" r="5267" b="474"/>
            <a:stretch/>
          </p:blipFill>
          <p:spPr bwMode="auto">
            <a:xfrm>
              <a:off x="2771800" y="-1"/>
              <a:ext cx="1008112" cy="98269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745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83"/>
            <a:ext cx="9144000" cy="6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760001" y="2062944"/>
            <a:ext cx="5020533" cy="471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400"/>
              </a:lnSpc>
            </a:pPr>
            <a:r>
              <a:rPr lang="ru-RU" sz="1500" kern="0" dirty="0">
                <a:ln w="6350" cap="rnd" cmpd="sng">
                  <a:noFill/>
                  <a:prstDash val="solid"/>
                </a:ln>
                <a:gradFill>
                  <a:gsLst>
                    <a:gs pos="21830">
                      <a:srgbClr val="B59860"/>
                    </a:gs>
                    <a:gs pos="0">
                      <a:srgbClr val="A29061"/>
                    </a:gs>
                    <a:gs pos="74000">
                      <a:srgbClr val="E3AB5D"/>
                    </a:gs>
                    <a:gs pos="83000">
                      <a:srgbClr val="E3AB5D"/>
                    </a:gs>
                    <a:gs pos="100000">
                      <a:srgbClr val="A29061"/>
                    </a:gs>
                  </a:gsLst>
                  <a:lin ang="2700000" scaled="1"/>
                </a:gra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Реконструкция автодороги М-1/Е 30 (Брест–Минск-гр. РФ)</a:t>
            </a:r>
          </a:p>
          <a:p>
            <a:endParaRPr lang="ru-RU" sz="600" b="1" dirty="0">
              <a:solidFill>
                <a:schemeClr val="bg1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500" kern="0" dirty="0">
                <a:ln w="6350" cap="rnd" cmpd="sng">
                  <a:noFill/>
                  <a:prstDash val="solid"/>
                </a:ln>
                <a:gradFill>
                  <a:gsLst>
                    <a:gs pos="21830">
                      <a:srgbClr val="B59860"/>
                    </a:gs>
                    <a:gs pos="0">
                      <a:srgbClr val="A29061"/>
                    </a:gs>
                    <a:gs pos="74000">
                      <a:srgbClr val="E3AB5D"/>
                    </a:gs>
                    <a:gs pos="83000">
                      <a:srgbClr val="E3AB5D"/>
                    </a:gs>
                    <a:gs pos="100000">
                      <a:srgbClr val="A29061"/>
                    </a:gs>
                  </a:gsLst>
                  <a:lin ang="2700000" scaled="1"/>
                </a:gra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Реконструкция автодороги М-10 (гр. РФ-Гомель–Кобрин)</a:t>
            </a:r>
            <a:endParaRPr lang="ru-RU" sz="1200" kern="0" dirty="0">
              <a:gradFill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</a:gra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12736" cy="6426593"/>
            <a:chOff x="4324" y="-1965"/>
            <a:chExt cx="9112736" cy="6426593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3833286" y="2532934"/>
              <a:ext cx="5048413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4324" y="-1965"/>
              <a:ext cx="4783700" cy="1373763"/>
              <a:chOff x="288042" y="-2958"/>
              <a:chExt cx="6339665" cy="2067774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8042" y="-2"/>
                <a:ext cx="6339665" cy="206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1" r="5267" b="474"/>
              <a:stretch/>
            </p:blipFill>
            <p:spPr bwMode="auto">
              <a:xfrm>
                <a:off x="3955678" y="-2958"/>
                <a:ext cx="1336014" cy="1479139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1412776"/>
              <a:ext cx="8784976" cy="0"/>
            </a:xfrm>
            <a:prstGeom prst="line">
              <a:avLst/>
            </a:prstGeom>
            <a:ln w="76200">
              <a:solidFill>
                <a:srgbClr val="AF9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508548" y="362732"/>
              <a:ext cx="460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Приоритетные интеграционные инфраструктурные проекты ЕАЭС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64326" y="1484784"/>
              <a:ext cx="4912521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Инвестиционная программа дорожного коридора «Север-Юг» </a:t>
              </a:r>
              <a:r>
                <a:rPr lang="en-US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Транш-4)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64325" y="2638057"/>
              <a:ext cx="5117373" cy="1698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Реконструкция</a:t>
              </a:r>
              <a:r>
                <a:rPr lang="ru-RU" sz="1500" kern="0" dirty="0">
                  <a:ln w="3175" cap="rnd">
                    <a:noFill/>
                    <a:prstDash val="sysDot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участков автодороги М-32, относящихся </a:t>
              </a:r>
            </a:p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к МТК «Европа – Западный Китай»</a:t>
              </a:r>
            </a:p>
            <a:p>
              <a:endParaRPr lang="ru-RU" sz="6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endParaRPr>
            </a:p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Развитие восточного международного транспортного коридора «Север-Юг»</a:t>
              </a:r>
            </a:p>
            <a:p>
              <a:pPr>
                <a:lnSpc>
                  <a:spcPts val="1200"/>
                </a:lnSpc>
              </a:pPr>
              <a:r>
                <a:rPr lang="ru-RU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модернизация ж/д участков «Орск - Болашак», «Илецк-1 -Актобе», «Челябинск -Никельтау», «Аксарайская -Макат», «Шалкар -Мангыстау»</a:t>
              </a:r>
            </a:p>
            <a:p>
              <a:endParaRPr lang="ru-RU" sz="6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endParaRPr>
            </a:p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Развитие коридора «Россия -  страны Центральной Азии»</a:t>
              </a:r>
            </a:p>
            <a:p>
              <a:pPr>
                <a:lnSpc>
                  <a:spcPts val="1200"/>
                </a:lnSpc>
              </a:pPr>
              <a:r>
                <a:rPr lang="ru-RU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строительство ж/д «Дарбаза</a:t>
              </a:r>
              <a:r>
                <a:rPr lang="en-US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Мактаарал»</a:t>
              </a:r>
            </a:p>
            <a:p>
              <a:pPr>
                <a:lnSpc>
                  <a:spcPts val="1200"/>
                </a:lnSpc>
              </a:pPr>
              <a:r>
                <a:rPr lang="ru-RU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строительство вторых ж/д путей на участке «Казалы</a:t>
              </a:r>
              <a:r>
                <a:rPr lang="en-US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kern="0" dirty="0">
                  <a:gradFill>
                    <a:gsLst>
                      <a:gs pos="0">
                        <a:srgbClr val="AF936D"/>
                      </a:gs>
                      <a:gs pos="78000">
                        <a:srgbClr val="DAB583"/>
                      </a:gs>
                      <a:gs pos="51000">
                        <a:srgbClr val="E3AB5D">
                          <a:alpha val="74902"/>
                        </a:srgbClr>
                      </a:gs>
                      <a:gs pos="100000">
                        <a:srgbClr val="AF936D"/>
                      </a:gs>
                    </a:gsLst>
                    <a:path path="circle">
                      <a:fillToRect l="100000" t="100000"/>
                    </a:path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-Арысь»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64326" y="4408404"/>
              <a:ext cx="5117372" cy="9943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Электрификация ж/д участка «Луговая - Балыкчи»</a:t>
              </a:r>
            </a:p>
            <a:p>
              <a:endParaRPr lang="ru-RU" sz="6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endParaRPr>
            </a:p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Проект железной дороги «Балыкчи – Кочкор - Кара-Кече – Макмал - Джалал-Абад»</a:t>
              </a:r>
            </a:p>
            <a:p>
              <a:endParaRPr lang="ru-RU" sz="600" b="1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Реконструкция северно-объездной дороги г. Бишкек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64326" y="5481009"/>
              <a:ext cx="5117372" cy="9436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Строительство и модернизация российских участков автодорог, относящихся к МТК «Европа – Западный Китай»</a:t>
              </a:r>
            </a:p>
            <a:p>
              <a:endParaRPr lang="ru-RU" sz="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400"/>
                </a:lnSpc>
              </a:pPr>
              <a:r>
                <a:rPr lang="ru-RU" sz="15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Строительство российского участка частной автомагистрали «Меридиан»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5577" y="1557953"/>
              <a:ext cx="2648709" cy="430887"/>
            </a:xfrm>
            <a:prstGeom prst="rect">
              <a:avLst/>
            </a:prstGeom>
            <a:ln>
              <a:noFill/>
            </a:ln>
          </p:spPr>
          <p:txBody>
            <a:bodyPr wrap="square" lIns="1080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Республика Армения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55576" y="2144504"/>
              <a:ext cx="2648710" cy="430887"/>
            </a:xfrm>
            <a:prstGeom prst="rect">
              <a:avLst/>
            </a:prstGeom>
            <a:ln>
              <a:noFill/>
            </a:ln>
          </p:spPr>
          <p:txBody>
            <a:bodyPr wrap="square" lIns="108000" anchor="ctr" anchorCtr="0">
              <a:noAutofit/>
            </a:bodyPr>
            <a:lstStyle/>
            <a:p>
              <a:pPr>
                <a:defRPr/>
              </a:pPr>
              <a:r>
                <a:rPr lang="ru-RU" sz="22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Республика Беларусь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5577" y="3198167"/>
              <a:ext cx="2648709" cy="461665"/>
            </a:xfrm>
            <a:prstGeom prst="rect">
              <a:avLst/>
            </a:prstGeom>
            <a:ln>
              <a:noFill/>
            </a:ln>
          </p:spPr>
          <p:txBody>
            <a:bodyPr wrap="square" lIns="1080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Республика</a:t>
              </a:r>
              <a:r>
                <a:rPr lang="ru-RU" sz="24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 </a:t>
              </a:r>
              <a:r>
                <a:rPr lang="ru-RU" sz="22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Казахстан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0385" y="4856207"/>
              <a:ext cx="2653901" cy="461665"/>
            </a:xfrm>
            <a:prstGeom prst="rect">
              <a:avLst/>
            </a:prstGeom>
          </p:spPr>
          <p:txBody>
            <a:bodyPr wrap="square" lIns="108000" rIns="0" anchor="ctr" anchorCtr="0">
              <a:noAutofit/>
            </a:bodyPr>
            <a:lstStyle/>
            <a:p>
              <a:pPr>
                <a:defRPr/>
              </a:pPr>
              <a:r>
                <a:rPr lang="ru-RU" sz="22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Кыргызская</a:t>
              </a:r>
              <a:r>
                <a:rPr lang="ru-RU" sz="24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 </a:t>
              </a:r>
              <a:r>
                <a:rPr lang="ru-RU" sz="22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Республика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11998" y="5949140"/>
              <a:ext cx="2692288" cy="430887"/>
            </a:xfrm>
            <a:prstGeom prst="rect">
              <a:avLst/>
            </a:prstGeom>
          </p:spPr>
          <p:txBody>
            <a:bodyPr wrap="none" lIns="1080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gradFill>
                    <a:gsLst>
                      <a:gs pos="0">
                        <a:srgbClr val="0070C0"/>
                      </a:gs>
                      <a:gs pos="74000">
                        <a:srgbClr val="00417E"/>
                      </a:gs>
                      <a:gs pos="83000">
                        <a:srgbClr val="00417E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  <a:ea typeface="微软雅黑" panose="020B0503020204020204" pitchFamily="34" charset="-122"/>
                </a:rPr>
                <a:t>Российская Федерация</a:t>
              </a:r>
            </a:p>
          </p:txBody>
        </p:sp>
        <p:pic>
          <p:nvPicPr>
            <p:cNvPr id="33" name="Рисунок 32" descr="am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17" y="1634045"/>
              <a:ext cx="555240" cy="349820"/>
            </a:xfrm>
            <a:prstGeom prst="rect">
              <a:avLst/>
            </a:prstGeom>
            <a:ln>
              <a:noFill/>
            </a:ln>
            <a:effectLst>
              <a:outerShdw blurRad="203200" dist="101600" dir="8400000" sx="94000" sy="94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Рисунок 33" descr="C:\Users\daribaev\Desktop\Дарибаев А\Фото\images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94" y="2183115"/>
              <a:ext cx="576063" cy="349819"/>
            </a:xfrm>
            <a:prstGeom prst="rect">
              <a:avLst/>
            </a:prstGeom>
            <a:ln>
              <a:noFill/>
            </a:ln>
            <a:effectLst>
              <a:outerShdw blurRad="203200" dist="101600" dir="8400000" sx="94000" sy="94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Рисунок 34" descr="C:\Users\daribaev\Desktop\Дарибаев А\Фото\fla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94" y="3258959"/>
              <a:ext cx="574887" cy="360000"/>
            </a:xfrm>
            <a:prstGeom prst="rect">
              <a:avLst/>
            </a:prstGeom>
            <a:ln>
              <a:noFill/>
            </a:ln>
            <a:effectLst>
              <a:outerShdw blurRad="203200" dist="101600" dir="8400000" sx="94000" sy="94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Рисунок 35" descr="C:\Users\krykbaeva\Desktop\1_525535b041d94525535b041dd3.gif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94" y="4885374"/>
              <a:ext cx="561682" cy="385822"/>
            </a:xfrm>
            <a:prstGeom prst="rect">
              <a:avLst/>
            </a:prstGeom>
            <a:ln>
              <a:noFill/>
            </a:ln>
            <a:effectLst>
              <a:outerShdw blurRad="203200" dist="101600" dir="8400000" sx="94000" sy="94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Рисунок 36" descr="http://flag.kremlin.ru/i/flag-big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02" y="5972801"/>
              <a:ext cx="513796" cy="349819"/>
            </a:xfrm>
            <a:prstGeom prst="rect">
              <a:avLst/>
            </a:prstGeom>
            <a:ln>
              <a:noFill/>
            </a:ln>
            <a:effectLst>
              <a:outerShdw blurRad="203200" dist="101600" dir="8400000" sx="94000" sy="94000" algn="b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851920" y="1916832"/>
              <a:ext cx="5029779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Соединительная линия уступом 64"/>
            <p:cNvCxnSpPr>
              <a:stCxn id="14" idx="3"/>
            </p:cNvCxnSpPr>
            <p:nvPr/>
          </p:nvCxnSpPr>
          <p:spPr>
            <a:xfrm>
              <a:off x="3404286" y="1773397"/>
              <a:ext cx="447634" cy="143435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Соединительная линия уступом 69"/>
            <p:cNvCxnSpPr>
              <a:stCxn id="17" idx="3"/>
            </p:cNvCxnSpPr>
            <p:nvPr/>
          </p:nvCxnSpPr>
          <p:spPr>
            <a:xfrm>
              <a:off x="3404286" y="2359948"/>
              <a:ext cx="429000" cy="172986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548302" y="4336396"/>
              <a:ext cx="5333397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3836334" y="5344508"/>
              <a:ext cx="5045364" cy="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3851920" y="6352620"/>
              <a:ext cx="5029778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Соединительная линия уступом 81"/>
            <p:cNvCxnSpPr>
              <a:stCxn id="18" idx="3"/>
            </p:cNvCxnSpPr>
            <p:nvPr/>
          </p:nvCxnSpPr>
          <p:spPr>
            <a:xfrm>
              <a:off x="3404286" y="3429000"/>
              <a:ext cx="216023" cy="907396"/>
            </a:xfrm>
            <a:prstGeom prst="bentConnector2">
              <a:avLst/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Соединительная линия уступом 88"/>
            <p:cNvCxnSpPr>
              <a:stCxn id="25" idx="3"/>
            </p:cNvCxnSpPr>
            <p:nvPr/>
          </p:nvCxnSpPr>
          <p:spPr>
            <a:xfrm>
              <a:off x="3404286" y="5087040"/>
              <a:ext cx="447634" cy="257468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Соединительная линия уступом 90"/>
            <p:cNvCxnSpPr>
              <a:stCxn id="28" idx="3"/>
            </p:cNvCxnSpPr>
            <p:nvPr/>
          </p:nvCxnSpPr>
          <p:spPr>
            <a:xfrm>
              <a:off x="3404286" y="6164584"/>
              <a:ext cx="447634" cy="188036"/>
            </a:xfrm>
            <a:prstGeom prst="bentConnector3">
              <a:avLst>
                <a:gd name="adj1" fmla="val 46276"/>
              </a:avLst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3387690" y="4261216"/>
            <a:ext cx="176198" cy="216024"/>
          </a:xfrm>
          <a:prstGeom prst="rect">
            <a:avLst/>
          </a:prstGeom>
          <a:solidFill>
            <a:schemeClr val="bg1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39420" cy="6713803"/>
            <a:chOff x="4324" y="-1965"/>
            <a:chExt cx="9239420" cy="671380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66123" y="1522946"/>
              <a:ext cx="3499742" cy="5188892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74000">
                  <a:srgbClr val="00417E"/>
                </a:gs>
                <a:gs pos="83000">
                  <a:srgbClr val="00417E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1296000" rtlCol="0" anchor="ctr"/>
            <a:lstStyle/>
            <a:p>
              <a:pPr fontAlgn="base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2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Мероприятия комплексного </a:t>
              </a:r>
            </a:p>
            <a:p>
              <a:pPr fontAlgn="base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2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плана развития евразийских транспортных коридоров </a:t>
              </a:r>
            </a:p>
            <a:p>
              <a:pPr fontAlgn="base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2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до 2025 года</a:t>
              </a: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4" y="-1"/>
              <a:ext cx="4783700" cy="13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1412776"/>
              <a:ext cx="8784976" cy="0"/>
            </a:xfrm>
            <a:prstGeom prst="line">
              <a:avLst/>
            </a:prstGeom>
            <a:ln w="76200">
              <a:solidFill>
                <a:srgbClr val="AF9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" r="5267" b="474"/>
            <a:stretch/>
          </p:blipFill>
          <p:spPr bwMode="auto">
            <a:xfrm>
              <a:off x="2771800" y="0"/>
              <a:ext cx="1008112" cy="98269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" r="5267" b="474"/>
            <a:stretch/>
          </p:blipFill>
          <p:spPr bwMode="auto">
            <a:xfrm>
              <a:off x="2771800" y="-1965"/>
              <a:ext cx="1008112" cy="98269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Левая круглая скобка 29"/>
            <p:cNvSpPr/>
            <p:nvPr/>
          </p:nvSpPr>
          <p:spPr>
            <a:xfrm>
              <a:off x="2625705" y="1561108"/>
              <a:ext cx="1434554" cy="5112568"/>
            </a:xfrm>
            <a:prstGeom prst="leftBracket">
              <a:avLst>
                <a:gd name="adj" fmla="val 198079"/>
              </a:avLst>
            </a:prstGeom>
            <a:gradFill flip="none" rotWithShape="1">
              <a:gsLst>
                <a:gs pos="21830">
                  <a:srgbClr val="B59860"/>
                </a:gs>
                <a:gs pos="0">
                  <a:srgbClr val="A29061"/>
                </a:gs>
                <a:gs pos="74000">
                  <a:srgbClr val="E3AB5D"/>
                </a:gs>
                <a:gs pos="83000">
                  <a:srgbClr val="E3AB5D"/>
                </a:gs>
                <a:gs pos="100000">
                  <a:srgbClr val="A2906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56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Левая круглая скобка 35"/>
            <p:cNvSpPr/>
            <p:nvPr/>
          </p:nvSpPr>
          <p:spPr>
            <a:xfrm>
              <a:off x="2777406" y="1561108"/>
              <a:ext cx="1362546" cy="5112568"/>
            </a:xfrm>
            <a:prstGeom prst="leftBracket">
              <a:avLst>
                <a:gd name="adj" fmla="val 1980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56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29326" y="2388885"/>
              <a:ext cx="2448272" cy="432048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Выработка целевых индикаторов (показателей) развития евразийских транспортных коридоров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25880" y="3308768"/>
              <a:ext cx="2506376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Подготовка паспортов евразийских транспортных коридоров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29238" y="4127828"/>
              <a:ext cx="245702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Разработка проекта требований к евразийским транспортным коридорам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825880" y="5163976"/>
              <a:ext cx="2602473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Определение мероприятий по развитию отдельных участков евразийских транспортных коридоров, выявление и устранение «узких мест»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518039" y="1975940"/>
              <a:ext cx="24482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Анализ результатов реализации мероприятий государств-членов по развитию транспортной инфраструктуры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516216" y="2951009"/>
              <a:ext cx="23762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Анализ реализации приоритетных интеграционных инфраструктурных проектов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519862" y="4037052"/>
              <a:ext cx="2444626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Анализ лучших международных практик применения новых технологий для развития международных транспортных коридоров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516216" y="5157842"/>
              <a:ext cx="23762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88900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kern="0" dirty="0">
                  <a:ln w="6350" cap="rnd" cmpd="sng">
                    <a:noFill/>
                    <a:prstDash val="solid"/>
                  </a:ln>
                  <a:gradFill>
                    <a:gsLst>
                      <a:gs pos="21830">
                        <a:srgbClr val="B59860"/>
                      </a:gs>
                      <a:gs pos="0">
                        <a:srgbClr val="A29061"/>
                      </a:gs>
                      <a:gs pos="74000">
                        <a:srgbClr val="E3AB5D"/>
                      </a:gs>
                      <a:gs pos="83000">
                        <a:srgbClr val="E3AB5D"/>
                      </a:gs>
                      <a:gs pos="100000">
                        <a:srgbClr val="A29061"/>
                      </a:gs>
                    </a:gsLst>
                    <a:lin ang="2700000" scaled="1"/>
                  </a:gra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Внедрение цифровых решений и сервисов экосистемы цифровых транспортных коридоров ЕАЭС</a:t>
              </a: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3923928" y="3153883"/>
              <a:ext cx="2385984" cy="1012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3923928" y="4795187"/>
              <a:ext cx="2385984" cy="1012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3923928" y="3964937"/>
              <a:ext cx="2385984" cy="1012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6614964" y="3742451"/>
              <a:ext cx="2229062" cy="1012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614964" y="4939203"/>
              <a:ext cx="2221442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618774" y="2850971"/>
              <a:ext cx="2221442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3923928" y="2132856"/>
              <a:ext cx="2385984" cy="1012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618774" y="1772816"/>
              <a:ext cx="2221442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63224" y="504615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Комплексный план развития ЕТК</a:t>
              </a: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3919604" y="6093296"/>
            <a:ext cx="2101627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AF936D"/>
                </a:gs>
                <a:gs pos="78000">
                  <a:srgbClr val="DAB583"/>
                </a:gs>
                <a:gs pos="51000">
                  <a:srgbClr val="E3AB5D">
                    <a:alpha val="74902"/>
                  </a:srgbClr>
                </a:gs>
                <a:gs pos="100000">
                  <a:srgbClr val="AF936D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424029" y="5877272"/>
            <a:ext cx="2221442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AF936D"/>
                </a:gs>
                <a:gs pos="78000">
                  <a:srgbClr val="DAB583"/>
                </a:gs>
                <a:gs pos="51000">
                  <a:srgbClr val="E3AB5D">
                    <a:alpha val="74902"/>
                  </a:srgbClr>
                </a:gs>
                <a:gs pos="100000">
                  <a:srgbClr val="AF936D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821556" y="6131459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889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300" kern="0" dirty="0">
                <a:ln w="6350" cap="rnd" cmpd="sng">
                  <a:noFill/>
                  <a:prstDash val="solid"/>
                </a:ln>
                <a:gradFill>
                  <a:gsLst>
                    <a:gs pos="21830">
                      <a:srgbClr val="B59860"/>
                    </a:gs>
                    <a:gs pos="0">
                      <a:srgbClr val="A29061"/>
                    </a:gs>
                    <a:gs pos="74000">
                      <a:srgbClr val="E3AB5D"/>
                    </a:gs>
                    <a:gs pos="83000">
                      <a:srgbClr val="E3AB5D"/>
                    </a:gs>
                    <a:gs pos="100000">
                      <a:srgbClr val="A29061"/>
                    </a:gs>
                  </a:gsLst>
                  <a:lin ang="2700000" scaled="1"/>
                </a:gra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Подготовка карты евразийских транспортных коридоров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32277" y="6064573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889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300" kern="0" dirty="0">
                <a:ln w="6350" cap="rnd" cmpd="sng">
                  <a:noFill/>
                  <a:prstDash val="solid"/>
                </a:ln>
                <a:gradFill>
                  <a:gsLst>
                    <a:gs pos="21830">
                      <a:srgbClr val="B59860"/>
                    </a:gs>
                    <a:gs pos="0">
                      <a:srgbClr val="A29061"/>
                    </a:gs>
                    <a:gs pos="74000">
                      <a:srgbClr val="E3AB5D"/>
                    </a:gs>
                    <a:gs pos="83000">
                      <a:srgbClr val="E3AB5D"/>
                    </a:gs>
                    <a:gs pos="100000">
                      <a:srgbClr val="A29061"/>
                    </a:gs>
                  </a:gsLst>
                  <a:lin ang="2700000" scaled="1"/>
                </a:gra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Подготовка информации о реализации Комплексного плана для включения в ежегодный доклад</a:t>
            </a:r>
          </a:p>
        </p:txBody>
      </p:sp>
    </p:spTree>
    <p:extLst>
      <p:ext uri="{BB962C8B-B14F-4D97-AF65-F5344CB8AC3E}">
        <p14:creationId xmlns:p14="http://schemas.microsoft.com/office/powerpoint/2010/main" val="189130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5DB1405-8E0E-F547-AA51-27FE98CEDE20}"/>
                  </a:ext>
                </a:extLst>
              </p14:cNvPr>
              <p14:cNvContentPartPr/>
              <p14:nvPr/>
            </p14:nvContentPartPr>
            <p14:xfrm>
              <a:off x="9258729" y="1630973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5DB1405-8E0E-F547-AA51-27FE98CEDE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0089" y="162197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5" name="Picture 1" descr="page9image10091264">
            <a:extLst>
              <a:ext uri="{FF2B5EF4-FFF2-40B4-BE49-F238E27FC236}">
                <a16:creationId xmlns:a16="http://schemas.microsoft.com/office/drawing/2014/main" id="{14BAE872-7715-8949-A096-C35E97F7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04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page1image7988912">
            <a:extLst>
              <a:ext uri="{FF2B5EF4-FFF2-40B4-BE49-F238E27FC236}">
                <a16:creationId xmlns:a16="http://schemas.microsoft.com/office/drawing/2014/main" id="{E402CC48-2375-9376-2182-8655A6F5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" name="Picture 1003" descr="page1image7988912">
            <a:extLst>
              <a:ext uri="{FF2B5EF4-FFF2-40B4-BE49-F238E27FC236}">
                <a16:creationId xmlns:a16="http://schemas.microsoft.com/office/drawing/2014/main" id="{41854E2C-A900-C9B5-E127-926A2667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7" name="Picture 1963" descr="page9image10091264">
            <a:extLst>
              <a:ext uri="{FF2B5EF4-FFF2-40B4-BE49-F238E27FC236}">
                <a16:creationId xmlns:a16="http://schemas.microsoft.com/office/drawing/2014/main" id="{8A7CC111-9B4F-E44E-F7CE-D508182D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04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113B81-399A-3E49-836E-6492304F1072}"/>
              </a:ext>
            </a:extLst>
          </p:cNvPr>
          <p:cNvSpPr txBox="1"/>
          <p:nvPr/>
        </p:nvSpPr>
        <p:spPr>
          <a:xfrm>
            <a:off x="1365956" y="1148264"/>
            <a:ext cx="70944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обеспечение долгосрочного устойчивого экономического развития </a:t>
            </a:r>
          </a:p>
          <a:p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увеличение доли транспортных услуг в ВВП</a:t>
            </a:r>
            <a:b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реализация крупномасштабных инфраструктурных проектов</a:t>
            </a:r>
            <a:b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создание новых производств и рабочих мест </a:t>
            </a:r>
            <a:endParaRPr lang="ru-RU" dirty="0">
              <a:effectLst/>
            </a:endParaRPr>
          </a:p>
          <a:p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обеспечение роста грузопотоков в рамках взаимноӗ и внешней̆ торговли путем предоставления более качественных транспортных услуг </a:t>
            </a:r>
          </a:p>
          <a:p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обеспечение долгосрочного устойчивого экономического </a:t>
            </a:r>
            <a:r>
              <a:rPr lang="ru-RU" sz="1800" b="1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развития </a:t>
            </a:r>
          </a:p>
          <a:p>
            <a:r>
              <a:rPr lang="ru-RU" sz="180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увеличение доли транспортных услуг в ВВП</a:t>
            </a:r>
            <a:b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реализация крупномасштабных инфраструктурных проектов</a:t>
            </a:r>
            <a:b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создание новых производств и рабочих мест </a:t>
            </a:r>
            <a:endParaRPr lang="ru-RU" dirty="0">
              <a:effectLst/>
            </a:endParaRPr>
          </a:p>
          <a:p>
            <a:r>
              <a:rPr lang="ru-RU" sz="1800" dirty="0">
                <a:solidFill>
                  <a:srgbClr val="00AD87"/>
                </a:solidFill>
                <a:effectLst/>
                <a:latin typeface="ArialMT"/>
              </a:rPr>
              <a:t>■ </a:t>
            </a:r>
            <a:r>
              <a:rPr lang="ru-RU" sz="1800" b="1" dirty="0">
                <a:solidFill>
                  <a:srgbClr val="6B6D70"/>
                </a:solidFill>
                <a:effectLst/>
                <a:latin typeface="Arial" panose="020B0604020202020204" pitchFamily="34" charset="0"/>
              </a:rPr>
              <a:t>обеспечение роста грузопотоков в рамках взаимной̆ и внешней̆ торговли путем предоставления более качественных транспортных услуг </a:t>
            </a:r>
            <a:endParaRPr lang="ru-RU" dirty="0">
              <a:effectLst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42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24" y="0"/>
            <a:ext cx="9104180" cy="6237312"/>
            <a:chOff x="4324" y="0"/>
            <a:chExt cx="9104180" cy="62373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4" y="0"/>
              <a:ext cx="4783700" cy="138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1412776"/>
              <a:ext cx="8784976" cy="0"/>
            </a:xfrm>
            <a:prstGeom prst="line">
              <a:avLst/>
            </a:prstGeom>
            <a:ln w="76200">
              <a:solidFill>
                <a:srgbClr val="AF9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27984" y="334852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-52"/>
                  <a:cs typeface="Times New Roman" panose="02020603050405020304" pitchFamily="18" charset="0"/>
                </a:rPr>
                <a:t>Развитие транспортной инфраструктуры государств-членов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004048" y="1700808"/>
              <a:ext cx="2304256" cy="10097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2000"/>
                </a:lnSpc>
                <a:defRPr/>
              </a:pP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Электрификация 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ru-RU" sz="2400" kern="0" dirty="0">
                  <a:ln w="3175">
                    <a:solidFill>
                      <a:srgbClr val="00417E"/>
                    </a:solidFill>
                  </a:ln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anose="020B0502040204020203" pitchFamily="34" charset="0"/>
                  <a:cs typeface="Times New Roman" panose="02020603050405020304" pitchFamily="18" charset="0"/>
                </a:rPr>
                <a:t>порядка 800 км </a:t>
              </a: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железнодорожных путе</a:t>
              </a:r>
              <a:r>
                <a:rPr lang="ru-RU" sz="2000" kern="0" dirty="0">
                  <a:solidFill>
                    <a:srgbClr val="00417E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й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004049" y="2844252"/>
              <a:ext cx="2376264" cy="10167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Строительство </a:t>
              </a:r>
            </a:p>
            <a:p>
              <a:pPr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ln w="3175">
                    <a:solidFill>
                      <a:srgbClr val="00417E"/>
                    </a:solidFill>
                  </a:ln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anose="020B0502040204020203" pitchFamily="34" charset="0"/>
                  <a:cs typeface="Times New Roman" panose="02020603050405020304" pitchFamily="18" charset="0"/>
                </a:rPr>
                <a:t>1080 км </a:t>
              </a: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новых железнодорожных путей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004048" y="4107154"/>
              <a:ext cx="2592288" cy="906022"/>
            </a:xfrm>
            <a:prstGeom prst="roundRect">
              <a:avLst>
                <a:gd name="adj" fmla="val 67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>
                <a:lnSpc>
                  <a:spcPts val="2000"/>
                </a:lnSpc>
                <a:defRPr/>
              </a:pP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Строительство 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ru-RU" sz="2400" kern="0" dirty="0">
                  <a:ln w="3175">
                    <a:solidFill>
                      <a:srgbClr val="00417E"/>
                    </a:solidFill>
                  </a:ln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anose="020B0502040204020203" pitchFamily="34" charset="0"/>
                  <a:cs typeface="Times New Roman" panose="02020603050405020304" pitchFamily="18" charset="0"/>
                </a:rPr>
                <a:t>свыше 1000 км </a:t>
              </a: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новых автомобильных дорог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004048" y="5098981"/>
              <a:ext cx="2952328" cy="994315"/>
            </a:xfrm>
            <a:prstGeom prst="roundRect">
              <a:avLst>
                <a:gd name="adj" fmla="val 1032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>
                <a:lnSpc>
                  <a:spcPts val="2000"/>
                </a:lnSpc>
                <a:defRPr/>
              </a:pP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Реконструкция и капитальный ремонт </a:t>
              </a:r>
              <a:r>
                <a:rPr lang="ru-RU" sz="2400" kern="0" dirty="0">
                  <a:ln w="3175">
                    <a:solidFill>
                      <a:srgbClr val="00417E"/>
                    </a:solidFill>
                  </a:ln>
                  <a:solidFill>
                    <a:srgbClr val="0041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anose="020B0502040204020203" pitchFamily="34" charset="0"/>
                  <a:cs typeface="Times New Roman" panose="02020603050405020304" pitchFamily="18" charset="0"/>
                </a:rPr>
                <a:t>более 3000 км </a:t>
              </a:r>
              <a:r>
                <a:rPr lang="ru-RU" kern="0" dirty="0">
                  <a:solidFill>
                    <a:srgbClr val="00417E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автодорог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00250" y="1702550"/>
              <a:ext cx="3139702" cy="4534762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74000">
                  <a:srgbClr val="00417E"/>
                </a:gs>
                <a:gs pos="83000">
                  <a:srgbClr val="00417E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anchor="ctr"/>
            <a:lstStyle/>
            <a:p>
              <a:pPr marL="26670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Мероприятия государств-членов </a:t>
              </a:r>
            </a:p>
            <a:p>
              <a:pPr marL="26670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  <a:ea typeface="微软雅黑" panose="020B0503020204020204" pitchFamily="34" charset="-122"/>
                </a:rPr>
                <a:t>по развитию евразийских транспортных коридоров</a:t>
              </a:r>
            </a:p>
          </p:txBody>
        </p:sp>
        <p:cxnSp>
          <p:nvCxnSpPr>
            <p:cNvPr id="13" name="Соединительная линия уступом 12"/>
            <p:cNvCxnSpPr>
              <a:stCxn id="8" idx="1"/>
              <a:endCxn id="38" idx="3"/>
            </p:cNvCxnSpPr>
            <p:nvPr/>
          </p:nvCxnSpPr>
          <p:spPr>
            <a:xfrm rot="10800000" flipV="1">
              <a:off x="4139952" y="2205697"/>
              <a:ext cx="864096" cy="1764233"/>
            </a:xfrm>
            <a:prstGeom prst="bentConnector3">
              <a:avLst/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оединительная линия уступом 15"/>
            <p:cNvCxnSpPr>
              <a:stCxn id="9" idx="1"/>
              <a:endCxn id="38" idx="3"/>
            </p:cNvCxnSpPr>
            <p:nvPr/>
          </p:nvCxnSpPr>
          <p:spPr>
            <a:xfrm rot="10800000" flipV="1">
              <a:off x="4139953" y="3352649"/>
              <a:ext cx="864097" cy="617281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ная линия уступом 39"/>
            <p:cNvCxnSpPr>
              <a:stCxn id="10" idx="1"/>
              <a:endCxn id="38" idx="3"/>
            </p:cNvCxnSpPr>
            <p:nvPr/>
          </p:nvCxnSpPr>
          <p:spPr>
            <a:xfrm rot="10800000">
              <a:off x="4139952" y="3969931"/>
              <a:ext cx="864096" cy="590234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оединительная линия уступом 42"/>
            <p:cNvCxnSpPr>
              <a:stCxn id="11" idx="1"/>
              <a:endCxn id="38" idx="3"/>
            </p:cNvCxnSpPr>
            <p:nvPr/>
          </p:nvCxnSpPr>
          <p:spPr>
            <a:xfrm rot="10800000">
              <a:off x="4139952" y="3969931"/>
              <a:ext cx="864096" cy="1626208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rgbClr val="AF936D"/>
                  </a:gs>
                  <a:gs pos="78000">
                    <a:srgbClr val="DAB583"/>
                  </a:gs>
                  <a:gs pos="51000">
                    <a:srgbClr val="E3AB5D">
                      <a:alpha val="74902"/>
                    </a:srgbClr>
                  </a:gs>
                  <a:gs pos="100000">
                    <a:srgbClr val="AF936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" r="5267" b="474"/>
            <a:stretch/>
          </p:blipFill>
          <p:spPr bwMode="auto">
            <a:xfrm>
              <a:off x="2771800" y="0"/>
              <a:ext cx="1008112" cy="98269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94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8" cy="682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48" y="415012"/>
            <a:ext cx="1277929" cy="7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781301"/>
            <a:ext cx="9144000" cy="863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>
                <a:gradFill>
                  <a:gsLst>
                    <a:gs pos="0">
                      <a:srgbClr val="0070C0"/>
                    </a:gs>
                    <a:gs pos="74000">
                      <a:srgbClr val="00417E"/>
                    </a:gs>
                    <a:gs pos="83000">
                      <a:srgbClr val="00417E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99705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692</Words>
  <Application>Microsoft Office PowerPoint</Application>
  <PresentationFormat>Экран (4:3)</PresentationFormat>
  <Paragraphs>102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Bahnschrift Light SemiCondensed</vt:lpstr>
      <vt:lpstr>Montserrat SemiBold</vt:lpstr>
      <vt:lpstr>Calibri</vt:lpstr>
      <vt:lpstr>Bahnschrift SemiBold SemiConden</vt:lpstr>
      <vt:lpstr>ArialMT</vt:lpstr>
      <vt:lpstr>Bahnschrift Light Condensed</vt:lpstr>
      <vt:lpstr>Arial</vt:lpstr>
      <vt:lpstr>Bahnschrift SemiBold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Шорина Марина Евгеньевна</dc:creator>
  <cp:lastModifiedBy>Вероника</cp:lastModifiedBy>
  <cp:revision>90</cp:revision>
  <cp:lastPrinted>2024-03-20T07:25:59Z</cp:lastPrinted>
  <dcterms:created xsi:type="dcterms:W3CDTF">2023-11-13T09:20:47Z</dcterms:created>
  <dcterms:modified xsi:type="dcterms:W3CDTF">2024-04-23T11:30:21Z</dcterms:modified>
</cp:coreProperties>
</file>