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6" r:id="rId39"/>
    <p:sldId id="294" r:id="rId40"/>
    <p:sldId id="295" r:id="rId41"/>
    <p:sldId id="297" r:id="rId42"/>
    <p:sldId id="298" r:id="rId43"/>
    <p:sldId id="299" r:id="rId44"/>
    <p:sldId id="300" r:id="rId45"/>
    <p:sldId id="301" r:id="rId46"/>
    <p:sldId id="302" r:id="rId47"/>
    <p:sldId id="303" r:id="rId48"/>
    <p:sldId id="275"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i="1" dirty="0" smtClean="0">
                <a:solidFill>
                  <a:srgbClr val="002060"/>
                </a:solidFill>
              </a:rPr>
              <a:t>Общая физическая и спортивная подготовка в системе физического воспитания.</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Гибкость </a:t>
            </a:r>
            <a:endParaRPr lang="ru-RU" dirty="0"/>
          </a:p>
        </p:txBody>
      </p:sp>
      <p:sp>
        <p:nvSpPr>
          <p:cNvPr id="3" name="Содержимое 2"/>
          <p:cNvSpPr>
            <a:spLocks noGrp="1"/>
          </p:cNvSpPr>
          <p:nvPr>
            <p:ph idx="1"/>
          </p:nvPr>
        </p:nvSpPr>
        <p:spPr/>
        <p:txBody>
          <a:bodyPr>
            <a:normAutofit fontScale="92500" lnSpcReduction="10000"/>
          </a:bodyPr>
          <a:lstStyle/>
          <a:p>
            <a:r>
              <a:rPr lang="ru-RU" i="1" dirty="0" smtClean="0">
                <a:solidFill>
                  <a:srgbClr val="0070C0"/>
                </a:solidFill>
              </a:rPr>
              <a:t>способность выполнять движения с большой амплитудой. </a:t>
            </a:r>
          </a:p>
          <a:p>
            <a:r>
              <a:rPr lang="ru-RU" i="1" dirty="0" smtClean="0">
                <a:solidFill>
                  <a:srgbClr val="0070C0"/>
                </a:solidFill>
              </a:rPr>
              <a:t>она зависит наследственности, возраста  и  регулярности   физических   упражнений .</a:t>
            </a:r>
          </a:p>
          <a:p>
            <a:r>
              <a:rPr lang="ru-RU" i="1" dirty="0" smtClean="0">
                <a:solidFill>
                  <a:srgbClr val="0070C0"/>
                </a:solidFill>
              </a:rPr>
              <a:t>Различают  гибкость  динамическую  (проявленную  в  движении),   статическую (позволяющую  сохранять  позу  и  положение  тела),   активную  (проявленную благодаря собственным усилиям) и  пассивную  (проявленную  за  счет  внешних сил).</a:t>
            </a:r>
            <a:endParaRPr lang="ru-RU" dirty="0" smtClean="0">
              <a:solidFill>
                <a:srgbClr val="0070C0"/>
              </a:solidFill>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Формы занятий</a:t>
            </a:r>
            <a:endParaRPr lang="ru-RU" dirty="0"/>
          </a:p>
        </p:txBody>
      </p:sp>
      <p:sp>
        <p:nvSpPr>
          <p:cNvPr id="3" name="Содержимое 2"/>
          <p:cNvSpPr>
            <a:spLocks noGrp="1"/>
          </p:cNvSpPr>
          <p:nvPr>
            <p:ph idx="1"/>
          </p:nvPr>
        </p:nvSpPr>
        <p:spPr/>
        <p:txBody>
          <a:bodyPr>
            <a:normAutofit fontScale="85000" lnSpcReduction="10000"/>
          </a:bodyPr>
          <a:lstStyle/>
          <a:p>
            <a:r>
              <a:rPr lang="ru-RU" b="1" i="1" dirty="0" smtClean="0"/>
              <a:t>разнообразны: прогулки, утренняя зарядка,  спортивные  состязания,  купания, туристские походы,  уроки  физической  культуры  и  т.  д.</a:t>
            </a:r>
          </a:p>
          <a:p>
            <a:r>
              <a:rPr lang="ru-RU" b="1" i="1" dirty="0" smtClean="0"/>
              <a:t>Специфическим  содержанием   здесь   является,   прежде   всего,   активная, направленная на физическое совершенствование практическая деятельность</a:t>
            </a:r>
          </a:p>
          <a:p>
            <a:r>
              <a:rPr lang="ru-RU" b="1" i="1" dirty="0" smtClean="0"/>
              <a:t>Умелое сочетание различных форм занятий, залог успеха в комплексном и гармоничном развитие человека.</a:t>
            </a: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Общая физическая подготовка (ОФП)</a:t>
            </a:r>
            <a:endParaRPr lang="ru-RU" dirty="0"/>
          </a:p>
        </p:txBody>
      </p:sp>
      <p:sp>
        <p:nvSpPr>
          <p:cNvPr id="3" name="Содержимое 2"/>
          <p:cNvSpPr>
            <a:spLocks noGrp="1"/>
          </p:cNvSpPr>
          <p:nvPr>
            <p:ph idx="1"/>
          </p:nvPr>
        </p:nvSpPr>
        <p:spPr/>
        <p:txBody>
          <a:bodyPr>
            <a:normAutofit fontScale="92500" lnSpcReduction="20000"/>
          </a:bodyPr>
          <a:lstStyle/>
          <a:p>
            <a:r>
              <a:rPr lang="ru-RU" i="1" dirty="0" smtClean="0">
                <a:solidFill>
                  <a:srgbClr val="FFC000"/>
                </a:solidFill>
              </a:rPr>
              <a:t>это процесс  совершенствования двигательных физических качеств, направленных на всестороннее и гармоничное физическое развитие человека. ОФП   способствует   повышению   функциональных    возможностей,    общей работоспособности, является основой (базой) для  специальной  подготовки  и достижения высоких результатов в  избранной  сфере  деятельности  или  виде спорта.</a:t>
            </a:r>
            <a:endParaRPr lang="ru-RU"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Специальная  физическая  подготовка (СФП)</a:t>
            </a:r>
            <a:endParaRPr lang="ru-RU" dirty="0"/>
          </a:p>
        </p:txBody>
      </p:sp>
      <p:sp>
        <p:nvSpPr>
          <p:cNvPr id="3" name="Содержимое 2"/>
          <p:cNvSpPr>
            <a:spLocks noGrp="1"/>
          </p:cNvSpPr>
          <p:nvPr>
            <p:ph idx="1"/>
          </p:nvPr>
        </p:nvSpPr>
        <p:spPr/>
        <p:txBody>
          <a:bodyPr>
            <a:normAutofit fontScale="92500" lnSpcReduction="10000"/>
          </a:bodyPr>
          <a:lstStyle/>
          <a:p>
            <a:r>
              <a:rPr lang="ru-RU" i="1" dirty="0" smtClean="0"/>
              <a:t>это   процесс   воспитания физических   качеств,   обеспечивающий   преимущественное   развитие  тех двигательных способностей,  которые  необходимы  для  конкретной  спортивной дисциплины (вида спорта) или вида трудовой деятельности</a:t>
            </a:r>
          </a:p>
          <a:p>
            <a:pPr>
              <a:buNone/>
            </a:pPr>
            <a:r>
              <a:rPr lang="ru-RU" i="1" dirty="0" smtClean="0"/>
              <a:t>* спортивная подготовка;</a:t>
            </a:r>
            <a:endParaRPr lang="ru-RU" dirty="0" smtClean="0"/>
          </a:p>
          <a:p>
            <a:pPr>
              <a:buNone/>
            </a:pPr>
            <a:r>
              <a:rPr lang="ru-RU" i="1" dirty="0" smtClean="0"/>
              <a:t>*  профессионально-прикладная физическая подготовка.</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8000" r="-5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t>Спортивная  подготовка </a:t>
            </a:r>
            <a:endParaRPr lang="ru-RU" dirty="0"/>
          </a:p>
        </p:txBody>
      </p:sp>
      <p:sp>
        <p:nvSpPr>
          <p:cNvPr id="3" name="Содержимое 2"/>
          <p:cNvSpPr>
            <a:spLocks noGrp="1"/>
          </p:cNvSpPr>
          <p:nvPr>
            <p:ph idx="1"/>
          </p:nvPr>
        </p:nvSpPr>
        <p:spPr/>
        <p:txBody>
          <a:bodyPr>
            <a:normAutofit fontScale="92500" lnSpcReduction="10000"/>
          </a:bodyPr>
          <a:lstStyle/>
          <a:p>
            <a:r>
              <a:rPr lang="ru-RU" i="1" dirty="0" smtClean="0"/>
              <a:t>это  целесообразное  использование знаний, средств, методов и условий, позволяющее направленно  воздействовать на развитие спортсмена и обеспечивать необходимую степень его готовности  к спортивным достижениям. В настоящее время спорт развивается по двум направлениям, имеющим  различную целевую направленность, — массовый спорт и спорт высших достижений.</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chemeClr val="bg1"/>
                </a:solidFill>
              </a:rPr>
              <a:t>Психическая подготовленность </a:t>
            </a:r>
            <a:endParaRPr lang="ru-RU" dirty="0">
              <a:solidFill>
                <a:schemeClr val="bg1"/>
              </a:solidFill>
            </a:endParaRPr>
          </a:p>
        </p:txBody>
      </p:sp>
      <p:sp>
        <p:nvSpPr>
          <p:cNvPr id="3" name="Содержимое 2"/>
          <p:cNvSpPr>
            <a:spLocks noGrp="1"/>
          </p:cNvSpPr>
          <p:nvPr>
            <p:ph idx="1"/>
          </p:nvPr>
        </p:nvSpPr>
        <p:spPr>
          <a:xfrm>
            <a:off x="142844" y="1357298"/>
            <a:ext cx="9001156" cy="5500702"/>
          </a:xfrm>
        </p:spPr>
        <p:txBody>
          <a:bodyPr>
            <a:normAutofit fontScale="70000" lnSpcReduction="20000"/>
          </a:bodyPr>
          <a:lstStyle/>
          <a:p>
            <a:r>
              <a:rPr lang="ru-RU" b="1" i="1" dirty="0" smtClean="0">
                <a:solidFill>
                  <a:srgbClr val="FFC000"/>
                </a:solidFill>
              </a:rPr>
              <a:t>В  ней  можно выделить: </a:t>
            </a:r>
            <a:r>
              <a:rPr lang="ru-RU" b="1" i="1" u="sng" dirty="0" smtClean="0">
                <a:solidFill>
                  <a:srgbClr val="FFC000"/>
                </a:solidFill>
              </a:rPr>
              <a:t>волевую</a:t>
            </a:r>
            <a:r>
              <a:rPr lang="ru-RU" b="1" i="1" dirty="0" smtClean="0">
                <a:solidFill>
                  <a:srgbClr val="FFC000"/>
                </a:solidFill>
              </a:rPr>
              <a:t> и </a:t>
            </a:r>
            <a:r>
              <a:rPr lang="ru-RU" b="1" i="1" u="sng" dirty="0" smtClean="0">
                <a:solidFill>
                  <a:srgbClr val="FFC000"/>
                </a:solidFill>
              </a:rPr>
              <a:t>специальную психическую </a:t>
            </a:r>
            <a:r>
              <a:rPr lang="ru-RU" b="1" i="1" dirty="0" smtClean="0">
                <a:solidFill>
                  <a:srgbClr val="FFC000"/>
                </a:solidFill>
              </a:rPr>
              <a:t>подготовленность.</a:t>
            </a:r>
          </a:p>
          <a:p>
            <a:r>
              <a:rPr lang="ru-RU" b="1" i="1" u="sng" dirty="0" smtClean="0">
                <a:solidFill>
                  <a:srgbClr val="FFC000"/>
                </a:solidFill>
              </a:rPr>
              <a:t> Волевая подготовленность </a:t>
            </a:r>
            <a:r>
              <a:rPr lang="ru-RU" b="1" i="1" dirty="0" smtClean="0">
                <a:solidFill>
                  <a:srgbClr val="FFC000"/>
                </a:solidFill>
              </a:rPr>
              <a:t>связана с такими  качествами, как </a:t>
            </a:r>
          </a:p>
          <a:p>
            <a:r>
              <a:rPr lang="ru-RU" b="1" i="1" dirty="0" smtClean="0">
                <a:solidFill>
                  <a:srgbClr val="FFC000"/>
                </a:solidFill>
              </a:rPr>
              <a:t>целеустремленность  (ясное  видение  перспективной  цели), </a:t>
            </a:r>
          </a:p>
          <a:p>
            <a:r>
              <a:rPr lang="ru-RU" b="1" i="1" dirty="0" smtClean="0">
                <a:solidFill>
                  <a:srgbClr val="FFC000"/>
                </a:solidFill>
              </a:rPr>
              <a:t> решительность  и смелость  (склонность  к  разумному  риску  в  сочетании с обдуманностью решений), </a:t>
            </a:r>
          </a:p>
          <a:p>
            <a:r>
              <a:rPr lang="ru-RU" b="1" i="1" dirty="0" smtClean="0">
                <a:solidFill>
                  <a:srgbClr val="FFC000"/>
                </a:solidFill>
              </a:rPr>
              <a:t>настойчивость и упорство (способность мобилизовать  функциональные резервы,  активность  в   достижении   цели),</a:t>
            </a:r>
          </a:p>
          <a:p>
            <a:r>
              <a:rPr lang="ru-RU" b="1" i="1" dirty="0" smtClean="0">
                <a:solidFill>
                  <a:srgbClr val="FFC000"/>
                </a:solidFill>
              </a:rPr>
              <a:t>   выдержку   и   самообладание (способность   управлять   своими   мыслями   и   действиями   в    условиях эмоционального возбуждения), </a:t>
            </a:r>
          </a:p>
          <a:p>
            <a:r>
              <a:rPr lang="ru-RU" b="1" i="1" dirty="0" smtClean="0">
                <a:solidFill>
                  <a:srgbClr val="FFC000"/>
                </a:solidFill>
              </a:rPr>
              <a:t>самостоятельность и  инициативность. </a:t>
            </a:r>
          </a:p>
          <a:p>
            <a:r>
              <a:rPr lang="ru-RU" b="1" i="1" dirty="0" smtClean="0">
                <a:solidFill>
                  <a:srgbClr val="FFC000"/>
                </a:solidFill>
              </a:rPr>
              <a:t> Некоторые их этих качеств могут быть изначально присущи тому или  другому  спортсмену, но большая их часть воспитывается и совершенствуется в  процессе  регулярной учебно-тренировочной работы и спортивных соревнований</a:t>
            </a:r>
            <a:endParaRPr lang="ru-RU" b="1" dirty="0">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274638"/>
            <a:ext cx="9429816" cy="1143000"/>
          </a:xfrm>
        </p:spPr>
        <p:txBody>
          <a:bodyPr>
            <a:normAutofit fontScale="90000"/>
          </a:bodyPr>
          <a:lstStyle/>
          <a:p>
            <a:r>
              <a:rPr lang="ru-RU" i="1" dirty="0" smtClean="0"/>
              <a:t>В специальной психической подготовленности следует выделить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 устойчивость   к   стрессовым   ситуациям   тренировочной    и   соревновательной деятельности;</a:t>
            </a:r>
            <a:endParaRPr lang="ru-RU" b="1" dirty="0" smtClean="0"/>
          </a:p>
          <a:p>
            <a:r>
              <a:rPr lang="ru-RU" b="1" i="1" dirty="0" smtClean="0"/>
              <a:t>кинестетические и визуальные восприятия двигательных действий  и  окружающей среды;</a:t>
            </a:r>
            <a:endParaRPr lang="ru-RU" b="1" dirty="0" smtClean="0"/>
          </a:p>
          <a:p>
            <a:r>
              <a:rPr lang="ru-RU" b="1" i="1" dirty="0" smtClean="0"/>
              <a:t> способность к психической регуляции движений, обеспечение эффективной мышечной координации;</a:t>
            </a:r>
            <a:endParaRPr lang="ru-RU" b="1" dirty="0" smtClean="0"/>
          </a:p>
          <a:p>
            <a:r>
              <a:rPr lang="ru-RU" b="1" i="1" dirty="0" smtClean="0"/>
              <a:t> способность  воспринимать,  организовывать и перерабатывать информацию в условиях дефицита времени;</a:t>
            </a:r>
            <a:endParaRPr lang="ru-RU" b="1" dirty="0" smtClean="0"/>
          </a:p>
          <a:p>
            <a:r>
              <a:rPr lang="ru-RU" b="1" i="1" dirty="0" smtClean="0"/>
              <a:t> способность  к  формированию  в  структурах  головного   мозга   опережающих реакций, программ, предшествующих реальному действию.</a:t>
            </a:r>
            <a:endParaRPr lang="ru-RU" b="1"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Интенсивность физических нагрузок.</a:t>
            </a:r>
            <a:endParaRPr lang="ru-RU" dirty="0"/>
          </a:p>
        </p:txBody>
      </p:sp>
      <p:sp>
        <p:nvSpPr>
          <p:cNvPr id="3" name="Содержимое 2"/>
          <p:cNvSpPr>
            <a:spLocks noGrp="1"/>
          </p:cNvSpPr>
          <p:nvPr>
            <p:ph idx="1"/>
          </p:nvPr>
        </p:nvSpPr>
        <p:spPr/>
        <p:txBody>
          <a:bodyPr>
            <a:normAutofit fontScale="92500" lnSpcReduction="20000"/>
          </a:bodyPr>
          <a:lstStyle/>
          <a:p>
            <a:r>
              <a:rPr lang="ru-RU" b="1" i="1" dirty="0" smtClean="0">
                <a:solidFill>
                  <a:schemeClr val="bg1"/>
                </a:solidFill>
              </a:rPr>
              <a:t>Воздействие физических упражнений на человека связано с  нагрузкой  на  его организм,  вызывающей  активную  реакцию   функциональных  систем. Чтобы определить степень напряженности этих  систем  при  нагрузке,  используются показатели  интенсивности,  которые  характеризуют  реакцию  организма   на выполненную работу. Таких показателей много: изменение времени двигательной реакции, частота дыхания, минутный объем потребления кислорода и т.д. </a:t>
            </a:r>
            <a:endParaRPr lang="ru-RU"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Зоны ЧСС</a:t>
            </a:r>
            <a:endParaRPr lang="ru-RU" dirty="0"/>
          </a:p>
        </p:txBody>
      </p:sp>
      <p:sp>
        <p:nvSpPr>
          <p:cNvPr id="3" name="Содержимое 2"/>
          <p:cNvSpPr>
            <a:spLocks noGrp="1"/>
          </p:cNvSpPr>
          <p:nvPr>
            <p:ph idx="1"/>
          </p:nvPr>
        </p:nvSpPr>
        <p:spPr>
          <a:xfrm>
            <a:off x="0" y="785794"/>
            <a:ext cx="9144000" cy="6072206"/>
          </a:xfrm>
        </p:spPr>
        <p:txBody>
          <a:bodyPr>
            <a:normAutofit fontScale="70000" lnSpcReduction="20000"/>
          </a:bodyPr>
          <a:lstStyle/>
          <a:p>
            <a:r>
              <a:rPr lang="ru-RU" b="1" i="1" dirty="0" smtClean="0">
                <a:solidFill>
                  <a:srgbClr val="FFFF00"/>
                </a:solidFill>
              </a:rPr>
              <a:t>Нулевая зона характеризуется аэробным процессом  при ЧСС до 130 ударов в мин для  лиц  студенческого возраста. При такой интенсивности нагрузки не возникает кислородного  долга.</a:t>
            </a:r>
          </a:p>
          <a:p>
            <a:r>
              <a:rPr lang="ru-RU" b="1" i="1" dirty="0" smtClean="0">
                <a:solidFill>
                  <a:srgbClr val="FFFF00"/>
                </a:solidFill>
              </a:rPr>
              <a:t>Первая тренировочная зона (от 130 до  150  удар/мин) наиболее типична для начинающих спортсменов</a:t>
            </a:r>
          </a:p>
          <a:p>
            <a:r>
              <a:rPr lang="ru-RU" b="1" i="1" dirty="0" smtClean="0">
                <a:solidFill>
                  <a:srgbClr val="FFFF00"/>
                </a:solidFill>
              </a:rPr>
              <a:t>Во  второй (от  150  до  180  удар/мин)  подключаются  анаэробные механизмы  энергообеспечения  мышечной  деятельности.  Считается,  что  150 удар/мин,  это  порог   анаэробного   обмена   (ПАНО).   Однако   у   слабо подготовленных (ПАНО) 130— 140 удар/мин</a:t>
            </a:r>
          </a:p>
          <a:p>
            <a:r>
              <a:rPr lang="ru-RU" b="1" i="1" dirty="0" smtClean="0">
                <a:solidFill>
                  <a:srgbClr val="FF0000"/>
                </a:solidFill>
              </a:rPr>
              <a:t>В  третьей (более   180   удар/мин)   совершенствуются анаэробные механизмы энергообеспечения на  фоне  значительного  кислородного долга.  Здесь  частота  пульса  перестает  быть  информативным   показателем дозирования нагрузки, но приобретают вес  показатели  биохимических  реакций крови и её состава, в частности  количество  молочной  кислоты.  Уменьшается время  отдыха  сердечной  мышцы  при  сокращении  более  180  удар/мин,  что приводит к падению её сократительной силы (при покое 0,25  с  —  сокращение, 0,75 с - отдых; при 180 удар/мин — 0,22 с — сокращение,  0,08  с  —  отдых), резко возрастает кислородный долг.</a:t>
            </a:r>
            <a:endParaRPr lang="ru-RU"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err="1" smtClean="0"/>
              <a:t>Энергозатраты</a:t>
            </a:r>
            <a:r>
              <a:rPr lang="ru-RU" i="1" dirty="0" smtClean="0"/>
              <a:t> при физических нагрузках</a:t>
            </a: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Чем  больше  мышечная  работа,  тем  сильнее  возрастает   расход   энергии. Отношение энергии, полезно затраченной на работу,  ко  всей  израсходованной энергии называется коэффициентом полезного действия  (КПД).  Считается,  что наибольший  КПД  человека  при  привычной  для  него  работе  не   превышает 0,30—0,35. Следовательно, при самом экономном  расходе  энергии  в  процессе работы общие энергетические затраты организма минимум  в  3  раза  превышают затраты  на  совершение  работы.</a:t>
            </a:r>
          </a:p>
          <a:p>
            <a:r>
              <a:rPr lang="ru-RU" b="1" i="1" dirty="0" smtClean="0"/>
              <a:t>Чаще  же  КПД  равен  0,20—0,25,  так  как нетренированный человек тратит на одну и ту же работу  больше  энергии,  чем тренированный.</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8000" r="-5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7030A0"/>
                </a:solidFill>
              </a:rPr>
              <a:t>Методы физического воспитания</a:t>
            </a:r>
            <a:r>
              <a:rPr lang="ru-RU" i="1" dirty="0" smtClean="0">
                <a:solidFill>
                  <a:srgbClr val="7030A0"/>
                </a:solidFill>
              </a:rPr>
              <a:t>.</a:t>
            </a:r>
            <a:endParaRPr lang="ru-RU" dirty="0">
              <a:solidFill>
                <a:srgbClr val="7030A0"/>
              </a:solidFill>
            </a:endParaRPr>
          </a:p>
        </p:txBody>
      </p:sp>
      <p:sp>
        <p:nvSpPr>
          <p:cNvPr id="3" name="Содержимое 2"/>
          <p:cNvSpPr>
            <a:spLocks noGrp="1"/>
          </p:cNvSpPr>
          <p:nvPr>
            <p:ph idx="1"/>
          </p:nvPr>
        </p:nvSpPr>
        <p:spPr/>
        <p:txBody>
          <a:bodyPr>
            <a:normAutofit fontScale="85000" lnSpcReduction="20000"/>
          </a:bodyPr>
          <a:lstStyle/>
          <a:p>
            <a:r>
              <a:rPr lang="ru-RU" b="1" i="1" u="sng" dirty="0" smtClean="0">
                <a:solidFill>
                  <a:srgbClr val="C00000"/>
                </a:solidFill>
              </a:rPr>
              <a:t>метод регламентированного упражнения</a:t>
            </a:r>
            <a:r>
              <a:rPr lang="ru-RU" b="1" i="1" dirty="0" smtClean="0">
                <a:solidFill>
                  <a:srgbClr val="C00000"/>
                </a:solidFill>
              </a:rPr>
              <a:t>:   обеспечивает   оптимальные условия для усвоения новых  двигательных  умений,  навыков   или  направленное  воздействие  на  развитие  определенных  физических  качеств, способностей.</a:t>
            </a:r>
            <a:endParaRPr lang="ru-RU" b="1" dirty="0" smtClean="0">
              <a:solidFill>
                <a:srgbClr val="C00000"/>
              </a:solidFill>
            </a:endParaRPr>
          </a:p>
          <a:p>
            <a:r>
              <a:rPr lang="ru-RU" b="1" i="1" u="sng" dirty="0" smtClean="0">
                <a:solidFill>
                  <a:schemeClr val="tx1">
                    <a:lumMod val="95000"/>
                    <a:lumOff val="5000"/>
                  </a:schemeClr>
                </a:solidFill>
              </a:rPr>
              <a:t>игровой метод </a:t>
            </a:r>
            <a:r>
              <a:rPr lang="ru-RU" b="1" i="1" dirty="0" smtClean="0">
                <a:solidFill>
                  <a:schemeClr val="tx1">
                    <a:lumMod val="95000"/>
                    <a:lumOff val="5000"/>
                  </a:schemeClr>
                </a:solidFill>
              </a:rPr>
              <a:t>используется,   чтобы совершенствовать  качества: ловкость, быстрота ориентировки, находчивость, самостоятельность,  инициативность; применяется   для   воспитания      коллективизма,   сознательной   дисциплины   и   других   нравственных  психических качеств.</a:t>
            </a:r>
            <a:endParaRPr lang="ru-RU" b="1" u="sng" dirty="0" smtClean="0">
              <a:solidFill>
                <a:schemeClr val="tx1">
                  <a:lumMod val="95000"/>
                  <a:lumOff val="5000"/>
                </a:schemeClr>
              </a:solidFill>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71547"/>
            <a:ext cx="7772400" cy="2528904"/>
          </a:xfrm>
        </p:spPr>
        <p:txBody>
          <a:bodyPr>
            <a:normAutofit fontScale="90000"/>
          </a:bodyPr>
          <a:lstStyle/>
          <a:p>
            <a:r>
              <a:rPr lang="ru-RU" b="1" i="1" dirty="0" smtClean="0">
                <a:solidFill>
                  <a:srgbClr val="00B0F0"/>
                </a:solidFill>
              </a:rPr>
              <a:t>Основы методики самостоятельных занятий физическими упражнениями.</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r>
              <a:rPr lang="ru-RU" dirty="0" smtClean="0">
                <a:solidFill>
                  <a:srgbClr val="FF0000"/>
                </a:solidFill>
              </a:rPr>
              <a:t>И зачем это нужно?!</a:t>
            </a:r>
            <a:endParaRPr lang="ru-RU" dirty="0">
              <a:solidFill>
                <a:srgbClr val="FF0000"/>
              </a:solidFill>
            </a:endParaRPr>
          </a:p>
        </p:txBody>
      </p:sp>
    </p:spTree>
    <p:extLst>
      <p:ext uri="{BB962C8B-B14F-4D97-AF65-F5344CB8AC3E}">
        <p14:creationId xmlns:p14="http://schemas.microsoft.com/office/powerpoint/2010/main" val="1560977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Влияние оздоровительной физической культуры на организм.</a:t>
            </a:r>
            <a:endParaRPr lang="ru-RU" dirty="0"/>
          </a:p>
        </p:txBody>
      </p:sp>
      <p:sp>
        <p:nvSpPr>
          <p:cNvPr id="3" name="Содержимое 2"/>
          <p:cNvSpPr>
            <a:spLocks noGrp="1"/>
          </p:cNvSpPr>
          <p:nvPr>
            <p:ph idx="1"/>
          </p:nvPr>
        </p:nvSpPr>
        <p:spPr>
          <a:xfrm>
            <a:off x="457200" y="2000240"/>
            <a:ext cx="8229600" cy="4714908"/>
          </a:xfrm>
        </p:spPr>
        <p:txBody>
          <a:bodyPr>
            <a:normAutofit fontScale="92500" lnSpcReduction="10000"/>
          </a:bodyPr>
          <a:lstStyle/>
          <a:p>
            <a:r>
              <a:rPr lang="ru-RU" i="1" dirty="0" smtClean="0"/>
              <a:t>Оздоровительный и профилактический эффект массовой физической культуры неразрывно связан с повышенной физической активностью, усилением функций опорно-двигательного аппарата, активизацией обмена веществ. </a:t>
            </a:r>
          </a:p>
          <a:p>
            <a:r>
              <a:rPr lang="ru-RU" i="1" dirty="0" smtClean="0"/>
              <a:t> Учение о моторно-висцеральных рефлексах показало </a:t>
            </a:r>
            <a:r>
              <a:rPr lang="ru-RU" i="1" dirty="0" smtClean="0">
                <a:solidFill>
                  <a:srgbClr val="FFFF00"/>
                </a:solidFill>
              </a:rPr>
              <a:t>взаимосвязь</a:t>
            </a:r>
            <a:r>
              <a:rPr lang="ru-RU" i="1" dirty="0" smtClean="0"/>
              <a:t> деятельности двигательного аппарата, </a:t>
            </a:r>
            <a:r>
              <a:rPr lang="ru-RU" i="1" dirty="0" smtClean="0">
                <a:solidFill>
                  <a:srgbClr val="FFFF00"/>
                </a:solidFill>
              </a:rPr>
              <a:t>скелетных мышц и вегетативных органов.</a:t>
            </a:r>
            <a:endParaRPr lang="ru-RU" dirty="0">
              <a:solidFill>
                <a:srgbClr val="FFFF00"/>
              </a:solidFill>
            </a:endParaRPr>
          </a:p>
        </p:txBody>
      </p:sp>
    </p:spTree>
    <p:extLst>
      <p:ext uri="{BB962C8B-B14F-4D97-AF65-F5344CB8AC3E}">
        <p14:creationId xmlns:p14="http://schemas.microsoft.com/office/powerpoint/2010/main" val="3530978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Польза мышц для ЦНС и Сердца</a:t>
            </a:r>
            <a:endParaRPr lang="ru-RU" dirty="0">
              <a:solidFill>
                <a:srgbClr val="FF0000"/>
              </a:solidFill>
            </a:endParaRPr>
          </a:p>
        </p:txBody>
      </p:sp>
      <p:sp>
        <p:nvSpPr>
          <p:cNvPr id="3" name="Содержимое 2"/>
          <p:cNvSpPr>
            <a:spLocks noGrp="1"/>
          </p:cNvSpPr>
          <p:nvPr>
            <p:ph idx="1"/>
          </p:nvPr>
        </p:nvSpPr>
        <p:spPr/>
        <p:txBody>
          <a:bodyPr/>
          <a:lstStyle/>
          <a:p>
            <a:r>
              <a:rPr lang="ru-RU" i="1" dirty="0" smtClean="0"/>
              <a:t> </a:t>
            </a:r>
            <a:r>
              <a:rPr lang="ru-RU" i="1" dirty="0" smtClean="0">
                <a:solidFill>
                  <a:srgbClr val="FFFF00"/>
                </a:solidFill>
              </a:rPr>
              <a:t>Мышцы человека являются мощным генератором энергии. Они посылают сильный поток нервных импульсов для поддержания оптимального тонуса ЦНС, облегчают движение венозной крови по сосудам к сердцу («мышечный насос»), создают необходимое напряжение для нормального функционирования двигательного аппарата.</a:t>
            </a:r>
            <a:endParaRPr lang="ru-RU" dirty="0">
              <a:solidFill>
                <a:srgbClr val="FFFF00"/>
              </a:solidFill>
            </a:endParaRPr>
          </a:p>
        </p:txBody>
      </p:sp>
    </p:spTree>
    <p:extLst>
      <p:ext uri="{BB962C8B-B14F-4D97-AF65-F5344CB8AC3E}">
        <p14:creationId xmlns:p14="http://schemas.microsoft.com/office/powerpoint/2010/main" val="1949304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Минимальная величина суточных </a:t>
            </a:r>
            <a:r>
              <a:rPr lang="ru-RU" i="1" dirty="0" err="1" smtClean="0"/>
              <a:t>энергозатрат</a:t>
            </a:r>
            <a:endParaRPr lang="ru-RU" dirty="0"/>
          </a:p>
        </p:txBody>
      </p:sp>
      <p:sp>
        <p:nvSpPr>
          <p:cNvPr id="3" name="Содержимое 2"/>
          <p:cNvSpPr>
            <a:spLocks noGrp="1"/>
          </p:cNvSpPr>
          <p:nvPr>
            <p:ph idx="1"/>
          </p:nvPr>
        </p:nvSpPr>
        <p:spPr/>
        <p:txBody>
          <a:bodyPr>
            <a:normAutofit fontScale="92500" lnSpcReduction="20000"/>
          </a:bodyPr>
          <a:lstStyle/>
          <a:p>
            <a:r>
              <a:rPr lang="ru-RU" b="1" i="1" dirty="0" smtClean="0">
                <a:solidFill>
                  <a:srgbClr val="C00000"/>
                </a:solidFill>
              </a:rPr>
              <a:t>необходимых для нормальной жизнедеятельности организма, составляет (в. зависимости от возраста, пола и массы тела)2880--3840 ккал. Из них на мышечную деятельность должно расходоваться не менее 1200--1900 ккал; остальные </a:t>
            </a:r>
            <a:r>
              <a:rPr lang="ru-RU" b="1" i="1" dirty="0" err="1" smtClean="0">
                <a:solidFill>
                  <a:srgbClr val="C00000"/>
                </a:solidFill>
              </a:rPr>
              <a:t>энергозатраты</a:t>
            </a:r>
            <a:r>
              <a:rPr lang="ru-RU" b="1" i="1" dirty="0" smtClean="0">
                <a:solidFill>
                  <a:srgbClr val="C00000"/>
                </a:solidFill>
              </a:rPr>
              <a:t> обеспечивают поддержание жизнедеятельности организма в состоянии покоя, нормальную деятельность систем дыхания и кровообращения, обменные процессы и т. д. (энергия основного обмена).</a:t>
            </a:r>
            <a:endParaRPr lang="ru-RU" b="1" dirty="0">
              <a:solidFill>
                <a:srgbClr val="C00000"/>
              </a:solidFill>
            </a:endParaRPr>
          </a:p>
        </p:txBody>
      </p:sp>
    </p:spTree>
    <p:extLst>
      <p:ext uri="{BB962C8B-B14F-4D97-AF65-F5344CB8AC3E}">
        <p14:creationId xmlns:p14="http://schemas.microsoft.com/office/powerpoint/2010/main" val="14619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Гипокинезия - глобальная проблема</a:t>
            </a:r>
            <a:endParaRPr lang="ru-RU" dirty="0">
              <a:solidFill>
                <a:srgbClr val="FF0000"/>
              </a:solidFill>
            </a:endParaRPr>
          </a:p>
        </p:txBody>
      </p:sp>
      <p:sp>
        <p:nvSpPr>
          <p:cNvPr id="3" name="Содержимое 2"/>
          <p:cNvSpPr>
            <a:spLocks noGrp="1"/>
          </p:cNvSpPr>
          <p:nvPr>
            <p:ph idx="1"/>
          </p:nvPr>
        </p:nvSpPr>
        <p:spPr>
          <a:xfrm>
            <a:off x="0" y="1600200"/>
            <a:ext cx="9144000" cy="5257800"/>
          </a:xfrm>
        </p:spPr>
        <p:txBody>
          <a:bodyPr/>
          <a:lstStyle/>
          <a:p>
            <a:r>
              <a:rPr lang="ru-RU" b="1" i="1" dirty="0" smtClean="0">
                <a:solidFill>
                  <a:srgbClr val="00B050"/>
                </a:solidFill>
              </a:rPr>
              <a:t>в настоящее время только 20 % населения экономически развитых стран занимаются достаточно интенсивной физической тренировкой, обеспечивающей необходимый минимум </a:t>
            </a:r>
            <a:r>
              <a:rPr lang="ru-RU" b="1" i="1" dirty="0" err="1" smtClean="0">
                <a:solidFill>
                  <a:srgbClr val="00B050"/>
                </a:solidFill>
              </a:rPr>
              <a:t>энергозатрат</a:t>
            </a:r>
            <a:r>
              <a:rPr lang="ru-RU" b="1" i="1" dirty="0" smtClean="0">
                <a:solidFill>
                  <a:srgbClr val="00B050"/>
                </a:solidFill>
              </a:rPr>
              <a:t>, у остальных 80 % суточный расход энергии значительно ниже уровня, необходимого для поддержания стабильного здоровья.</a:t>
            </a:r>
            <a:endParaRPr lang="ru-RU" b="1" dirty="0">
              <a:solidFill>
                <a:srgbClr val="00B050"/>
              </a:solidFill>
            </a:endParaRPr>
          </a:p>
        </p:txBody>
      </p:sp>
    </p:spTree>
    <p:extLst>
      <p:ext uri="{BB962C8B-B14F-4D97-AF65-F5344CB8AC3E}">
        <p14:creationId xmlns:p14="http://schemas.microsoft.com/office/powerpoint/2010/main" val="590016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Что дают занятия ФК</a:t>
            </a:r>
            <a:endParaRPr lang="ru-RU" dirty="0">
              <a:solidFill>
                <a:srgbClr val="00B050"/>
              </a:solidFill>
            </a:endParaRPr>
          </a:p>
        </p:txBody>
      </p:sp>
      <p:sp>
        <p:nvSpPr>
          <p:cNvPr id="3" name="Содержимое 2"/>
          <p:cNvSpPr>
            <a:spLocks noGrp="1"/>
          </p:cNvSpPr>
          <p:nvPr>
            <p:ph idx="1"/>
          </p:nvPr>
        </p:nvSpPr>
        <p:spPr>
          <a:xfrm>
            <a:off x="0" y="1600200"/>
            <a:ext cx="9001156" cy="5257800"/>
          </a:xfrm>
        </p:spPr>
        <p:txBody>
          <a:bodyPr>
            <a:normAutofit fontScale="85000" lnSpcReduction="10000"/>
          </a:bodyPr>
          <a:lstStyle/>
          <a:p>
            <a:pPr>
              <a:buNone/>
            </a:pPr>
            <a:r>
              <a:rPr lang="ru-RU" b="1" i="1" dirty="0" smtClean="0">
                <a:solidFill>
                  <a:srgbClr val="00B050"/>
                </a:solidFill>
              </a:rPr>
              <a:t>Устойчивость организма к действию неблагоприятных факторов внешней среды:</a:t>
            </a:r>
          </a:p>
          <a:p>
            <a:pPr>
              <a:buNone/>
            </a:pPr>
            <a:r>
              <a:rPr lang="ru-RU" b="1" i="1" dirty="0" smtClean="0">
                <a:solidFill>
                  <a:srgbClr val="00B050"/>
                </a:solidFill>
              </a:rPr>
              <a:t> </a:t>
            </a:r>
            <a:r>
              <a:rPr lang="ru-RU" b="1" i="1" u="sng" dirty="0" smtClean="0">
                <a:solidFill>
                  <a:srgbClr val="FF0000"/>
                </a:solidFill>
              </a:rPr>
              <a:t>стрессовых ситуаций</a:t>
            </a:r>
            <a:r>
              <a:rPr lang="ru-RU" b="1" i="1" dirty="0" smtClean="0"/>
              <a:t>, </a:t>
            </a:r>
            <a:r>
              <a:rPr lang="ru-RU" b="1" i="1" dirty="0" smtClean="0">
                <a:solidFill>
                  <a:srgbClr val="002060"/>
                </a:solidFill>
              </a:rPr>
              <a:t>высоких и низких температур</a:t>
            </a:r>
            <a:r>
              <a:rPr lang="ru-RU" b="1" i="1" dirty="0" smtClean="0"/>
              <a:t>, </a:t>
            </a:r>
            <a:r>
              <a:rPr lang="ru-RU" b="1" i="1" dirty="0" smtClean="0">
                <a:solidFill>
                  <a:srgbClr val="92D050"/>
                </a:solidFill>
              </a:rPr>
              <a:t>радиации</a:t>
            </a:r>
            <a:r>
              <a:rPr lang="ru-RU" b="1" i="1" dirty="0" smtClean="0"/>
              <a:t>, </a:t>
            </a:r>
            <a:r>
              <a:rPr lang="ru-RU" b="1" i="1" dirty="0" smtClean="0">
                <a:solidFill>
                  <a:srgbClr val="7030A0"/>
                </a:solidFill>
              </a:rPr>
              <a:t>травм</a:t>
            </a:r>
            <a:r>
              <a:rPr lang="ru-RU" b="1" i="1" dirty="0" smtClean="0"/>
              <a:t>, </a:t>
            </a:r>
            <a:r>
              <a:rPr lang="ru-RU" b="1" i="1" dirty="0" smtClean="0">
                <a:solidFill>
                  <a:srgbClr val="FFC000"/>
                </a:solidFill>
              </a:rPr>
              <a:t>гипоксии</a:t>
            </a:r>
            <a:r>
              <a:rPr lang="ru-RU" b="1" i="1" dirty="0" smtClean="0"/>
              <a:t>.</a:t>
            </a:r>
          </a:p>
          <a:p>
            <a:pPr>
              <a:buNone/>
            </a:pPr>
            <a:r>
              <a:rPr lang="ru-RU" b="1" i="1" dirty="0" smtClean="0"/>
              <a:t> </a:t>
            </a:r>
            <a:r>
              <a:rPr lang="ru-RU" b="1" i="1" dirty="0" smtClean="0">
                <a:solidFill>
                  <a:srgbClr val="00B050"/>
                </a:solidFill>
              </a:rPr>
              <a:t>В результате повышения неспецифического иммунитета повышается и устойчивость к простудным  и другим заболеваниям.</a:t>
            </a:r>
          </a:p>
          <a:p>
            <a:pPr>
              <a:buNone/>
            </a:pPr>
            <a:r>
              <a:rPr lang="ru-RU" b="1" i="1" dirty="0" smtClean="0"/>
              <a:t> </a:t>
            </a:r>
            <a:r>
              <a:rPr lang="ru-RU" b="1" i="1" dirty="0" smtClean="0">
                <a:solidFill>
                  <a:srgbClr val="C00000"/>
                </a:solidFill>
              </a:rPr>
              <a:t>Однако использование предельных тренировочных нагрузок, необходимых в большом спорте для достижения «пика» спортивной формы, нередко приводит к противоположному эффекту-угнетению иммунитета и повышению восприимчивости к инфекционным заболеваниям.</a:t>
            </a:r>
            <a:endParaRPr lang="ru-RU" b="1" dirty="0">
              <a:solidFill>
                <a:srgbClr val="C00000"/>
              </a:solidFill>
            </a:endParaRPr>
          </a:p>
        </p:txBody>
      </p:sp>
    </p:spTree>
    <p:extLst>
      <p:ext uri="{BB962C8B-B14F-4D97-AF65-F5344CB8AC3E}">
        <p14:creationId xmlns:p14="http://schemas.microsoft.com/office/powerpoint/2010/main" val="2687301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29718" cy="1143000"/>
          </a:xfrm>
        </p:spPr>
        <p:txBody>
          <a:bodyPr>
            <a:normAutofit fontScale="90000"/>
          </a:bodyPr>
          <a:lstStyle/>
          <a:p>
            <a:r>
              <a:rPr lang="ru-RU" dirty="0" smtClean="0"/>
              <a:t>Старость и немощность после 40?30?</a:t>
            </a:r>
            <a:endParaRPr lang="ru-RU" dirty="0"/>
          </a:p>
        </p:txBody>
      </p:sp>
      <p:sp>
        <p:nvSpPr>
          <p:cNvPr id="3" name="Содержимое 2"/>
          <p:cNvSpPr>
            <a:spLocks noGrp="1"/>
          </p:cNvSpPr>
          <p:nvPr>
            <p:ph idx="1"/>
          </p:nvPr>
        </p:nvSpPr>
        <p:spPr>
          <a:xfrm>
            <a:off x="0" y="1600200"/>
            <a:ext cx="9001156" cy="5257800"/>
          </a:xfrm>
        </p:spPr>
        <p:txBody>
          <a:bodyPr/>
          <a:lstStyle/>
          <a:p>
            <a:r>
              <a:rPr lang="ru-RU" b="1" i="1" dirty="0" smtClean="0">
                <a:solidFill>
                  <a:srgbClr val="7030A0"/>
                </a:solidFill>
              </a:rPr>
              <a:t>Физическая культура является основным средством, задерживающим возрастное ухудшение физических качеств и снижение адаптационных способностей организма в целом и </a:t>
            </a:r>
            <a:r>
              <a:rPr lang="ru-RU" b="1" i="1" dirty="0" err="1" smtClean="0">
                <a:solidFill>
                  <a:srgbClr val="7030A0"/>
                </a:solidFill>
              </a:rPr>
              <a:t>сердечно-сосудистой</a:t>
            </a:r>
            <a:r>
              <a:rPr lang="ru-RU" b="1" i="1" dirty="0" smtClean="0">
                <a:solidFill>
                  <a:srgbClr val="7030A0"/>
                </a:solidFill>
              </a:rPr>
              <a:t> системы в частности, неизбежных в процессе инволюции.</a:t>
            </a:r>
            <a:endParaRPr lang="ru-RU" b="1" dirty="0">
              <a:solidFill>
                <a:srgbClr val="7030A0"/>
              </a:solidFill>
            </a:endParaRPr>
          </a:p>
        </p:txBody>
      </p:sp>
    </p:spTree>
    <p:extLst>
      <p:ext uri="{BB962C8B-B14F-4D97-AF65-F5344CB8AC3E}">
        <p14:creationId xmlns:p14="http://schemas.microsoft.com/office/powerpoint/2010/main" val="220340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Основные разделы и этапы физического обучения и воспитания.</a:t>
            </a:r>
            <a:endParaRPr lang="ru-RU" dirty="0"/>
          </a:p>
        </p:txBody>
      </p:sp>
      <p:sp>
        <p:nvSpPr>
          <p:cNvPr id="3" name="Содержимое 2"/>
          <p:cNvSpPr>
            <a:spLocks noGrp="1"/>
          </p:cNvSpPr>
          <p:nvPr>
            <p:ph idx="1"/>
          </p:nvPr>
        </p:nvSpPr>
        <p:spPr/>
        <p:txBody>
          <a:bodyPr/>
          <a:lstStyle/>
          <a:p>
            <a:pPr>
              <a:buNone/>
            </a:pPr>
            <a:r>
              <a:rPr lang="ru-RU" i="1" dirty="0" smtClean="0"/>
              <a:t>состоит  из </a:t>
            </a:r>
          </a:p>
          <a:p>
            <a:r>
              <a:rPr lang="ru-RU" i="1" u="sng" dirty="0" smtClean="0"/>
              <a:t>теоретических</a:t>
            </a:r>
            <a:r>
              <a:rPr lang="ru-RU" i="1" dirty="0" smtClean="0"/>
              <a:t>,</a:t>
            </a:r>
          </a:p>
          <a:p>
            <a:r>
              <a:rPr lang="ru-RU" i="1" u="sng" dirty="0" smtClean="0"/>
              <a:t>практических</a:t>
            </a:r>
            <a:r>
              <a:rPr lang="ru-RU" i="1" dirty="0" smtClean="0"/>
              <a:t> (Практический раздел состоит из двух  подразделов:  методико-практического и учебно-тренировочного)</a:t>
            </a:r>
          </a:p>
          <a:p>
            <a:r>
              <a:rPr lang="ru-RU" i="1" dirty="0" smtClean="0"/>
              <a:t> </a:t>
            </a:r>
            <a:r>
              <a:rPr lang="ru-RU" i="1" u="sng" dirty="0" smtClean="0"/>
              <a:t>контрольных </a:t>
            </a:r>
            <a:r>
              <a:rPr lang="ru-RU" i="1" dirty="0" smtClean="0"/>
              <a:t> занятий</a:t>
            </a:r>
          </a:p>
        </p:txBody>
      </p:sp>
    </p:spTree>
    <p:extLst>
      <p:ext uri="{BB962C8B-B14F-4D97-AF65-F5344CB8AC3E}">
        <p14:creationId xmlns:p14="http://schemas.microsoft.com/office/powerpoint/2010/main" val="276839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9982"/>
          </a:xfrm>
        </p:spPr>
        <p:txBody>
          <a:bodyPr>
            <a:normAutofit fontScale="90000"/>
          </a:bodyPr>
          <a:lstStyle/>
          <a:p>
            <a:r>
              <a:rPr lang="ru-RU" i="1" dirty="0" smtClean="0">
                <a:solidFill>
                  <a:srgbClr val="FFFF00"/>
                </a:solidFill>
              </a:rPr>
              <a:t>Способы обучения и принципы, положенные в основу методики занятий физическими упражнениями.</a:t>
            </a:r>
            <a:r>
              <a:rPr lang="ru-RU" dirty="0" smtClean="0"/>
              <a:t/>
            </a:r>
            <a:br>
              <a:rPr lang="ru-RU" dirty="0" smtClean="0"/>
            </a:br>
            <a:endParaRPr lang="ru-RU" dirty="0"/>
          </a:p>
        </p:txBody>
      </p:sp>
      <p:sp>
        <p:nvSpPr>
          <p:cNvPr id="3" name="Содержимое 2"/>
          <p:cNvSpPr>
            <a:spLocks noGrp="1"/>
          </p:cNvSpPr>
          <p:nvPr>
            <p:ph idx="1"/>
          </p:nvPr>
        </p:nvSpPr>
        <p:spPr>
          <a:xfrm>
            <a:off x="457200" y="3357562"/>
            <a:ext cx="8229600" cy="2768601"/>
          </a:xfrm>
        </p:spPr>
        <p:txBody>
          <a:bodyPr>
            <a:normAutofit lnSpcReduction="10000"/>
          </a:bodyPr>
          <a:lstStyle/>
          <a:p>
            <a:r>
              <a:rPr lang="ru-RU" i="1" dirty="0" smtClean="0"/>
              <a:t> </a:t>
            </a:r>
            <a:r>
              <a:rPr lang="ru-RU" i="1" dirty="0" smtClean="0">
                <a:solidFill>
                  <a:srgbClr val="FFC000"/>
                </a:solidFill>
              </a:rPr>
              <a:t>Способы обучения - это пути  и  методы,  при  помощи которых  преподаватель  передает   студентам   знания,   формирует   у   них соответствующие  двигательные  навыки  и  специальные  физические  качества. </a:t>
            </a:r>
            <a:endParaRPr lang="ru-RU" dirty="0">
              <a:solidFill>
                <a:srgbClr val="FFC000"/>
              </a:solidFill>
            </a:endParaRPr>
          </a:p>
        </p:txBody>
      </p:sp>
    </p:spTree>
    <p:extLst>
      <p:ext uri="{BB962C8B-B14F-4D97-AF65-F5344CB8AC3E}">
        <p14:creationId xmlns:p14="http://schemas.microsoft.com/office/powerpoint/2010/main" val="204938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В практике обучения и  воспитания  имеют  место</a:t>
            </a:r>
            <a:endParaRPr lang="ru-RU" dirty="0"/>
          </a:p>
        </p:txBody>
      </p:sp>
      <p:sp>
        <p:nvSpPr>
          <p:cNvPr id="3" name="Содержимое 2"/>
          <p:cNvSpPr>
            <a:spLocks noGrp="1"/>
          </p:cNvSpPr>
          <p:nvPr>
            <p:ph idx="1"/>
          </p:nvPr>
        </p:nvSpPr>
        <p:spPr>
          <a:xfrm>
            <a:off x="214282" y="1600200"/>
            <a:ext cx="8472518" cy="5114948"/>
          </a:xfrm>
        </p:spPr>
        <p:txBody>
          <a:bodyPr>
            <a:normAutofit fontScale="92500" lnSpcReduction="10000"/>
          </a:bodyPr>
          <a:lstStyle/>
          <a:p>
            <a:r>
              <a:rPr lang="ru-RU" b="1" i="1" u="sng" dirty="0" smtClean="0"/>
              <a:t>словесные</a:t>
            </a:r>
            <a:r>
              <a:rPr lang="ru-RU" b="1" i="1" dirty="0" smtClean="0"/>
              <a:t>, включает объяснение, рассказ,  беседу,  подачу команд, указаний,  замечание. </a:t>
            </a:r>
          </a:p>
          <a:p>
            <a:r>
              <a:rPr lang="ru-RU" b="1" i="1" dirty="0" smtClean="0"/>
              <a:t> </a:t>
            </a:r>
            <a:r>
              <a:rPr lang="ru-RU" b="1" i="1" u="sng" dirty="0" smtClean="0"/>
              <a:t>наглядные</a:t>
            </a:r>
            <a:r>
              <a:rPr lang="ru-RU" b="1" i="1" dirty="0" smtClean="0"/>
              <a:t> -  это  показ, демонстрация видеофильмов, схем,  которые создают у студентов образные  представления  об  изучаемых  упражнениях. </a:t>
            </a:r>
          </a:p>
          <a:p>
            <a:r>
              <a:rPr lang="ru-RU" b="1" i="1" dirty="0" smtClean="0"/>
              <a:t> </a:t>
            </a:r>
            <a:r>
              <a:rPr lang="ru-RU" b="1" i="1" u="sng" dirty="0" smtClean="0"/>
              <a:t>практические</a:t>
            </a:r>
            <a:r>
              <a:rPr lang="ru-RU" b="1" i="1" dirty="0" smtClean="0"/>
              <a:t> методы играют  решающую  роль  в  формировании двигательных навыков, развития и совершенствования</a:t>
            </a:r>
          </a:p>
          <a:p>
            <a:pPr>
              <a:buNone/>
            </a:pPr>
            <a:r>
              <a:rPr lang="ru-RU" b="1" i="1" dirty="0" smtClean="0"/>
              <a:t>   Все методы применяются  в взаимосвязи  на  всех  этапах   обучения. </a:t>
            </a:r>
            <a:endParaRPr lang="ru-RU" b="1" dirty="0"/>
          </a:p>
        </p:txBody>
      </p:sp>
    </p:spTree>
    <p:extLst>
      <p:ext uri="{BB962C8B-B14F-4D97-AF65-F5344CB8AC3E}">
        <p14:creationId xmlns:p14="http://schemas.microsoft.com/office/powerpoint/2010/main" val="238306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4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28" y="274638"/>
            <a:ext cx="114272" cy="225404"/>
          </a:xfrm>
        </p:spPr>
        <p:txBody>
          <a:bodyPr>
            <a:normAutofit fontScale="90000"/>
          </a:bodyPr>
          <a:lstStyle/>
          <a:p>
            <a:endParaRPr lang="ru-RU" dirty="0"/>
          </a:p>
        </p:txBody>
      </p:sp>
      <p:sp>
        <p:nvSpPr>
          <p:cNvPr id="3" name="Содержимое 2"/>
          <p:cNvSpPr>
            <a:spLocks noGrp="1"/>
          </p:cNvSpPr>
          <p:nvPr>
            <p:ph idx="1"/>
          </p:nvPr>
        </p:nvSpPr>
        <p:spPr>
          <a:xfrm>
            <a:off x="428596" y="214290"/>
            <a:ext cx="8258204" cy="6429420"/>
          </a:xfrm>
        </p:spPr>
        <p:txBody>
          <a:bodyPr>
            <a:normAutofit fontScale="32500" lnSpcReduction="20000"/>
          </a:bodyPr>
          <a:lstStyle/>
          <a:p>
            <a:r>
              <a:rPr lang="ru-RU" sz="4000" b="1" i="1" dirty="0" smtClean="0"/>
              <a:t> </a:t>
            </a:r>
            <a:r>
              <a:rPr lang="ru-RU" sz="6000" b="1" i="1" u="sng" dirty="0" smtClean="0"/>
              <a:t>Соревновательный метод</a:t>
            </a:r>
            <a:r>
              <a:rPr lang="ru-RU" sz="6000" b="1" i="1" dirty="0" smtClean="0"/>
              <a:t>— </a:t>
            </a:r>
            <a:r>
              <a:rPr lang="ru-RU" sz="6800" b="1" i="1" dirty="0" smtClean="0"/>
              <a:t>сопоставление сил занимающихся в условиях упорядоченного соперничества за первенство  или высокое достижение. Это  прежде  всего  совершенствование  умений,  навыков в усложненных условиях для  воспитания  физических,  морально-волевых качеств. Фактор соперничества в  процессе  состязаний  создает      особый  эмоциональный  и  физиологический  фон,  который   значительно   усиливает   воздействие   физических   упражнений и способствует максимальному  проявлению   функциональных   возможностей   организма. </a:t>
            </a:r>
          </a:p>
          <a:p>
            <a:endParaRPr lang="ru-RU" sz="6000" b="1" u="sng" dirty="0" smtClean="0"/>
          </a:p>
          <a:p>
            <a:r>
              <a:rPr lang="ru-RU" sz="6000" b="1" i="1" dirty="0" smtClean="0">
                <a:solidFill>
                  <a:srgbClr val="00B0F0"/>
                </a:solidFill>
              </a:rPr>
              <a:t>  </a:t>
            </a:r>
            <a:r>
              <a:rPr lang="ru-RU" sz="6000" b="1" i="1" u="sng" dirty="0" smtClean="0">
                <a:solidFill>
                  <a:srgbClr val="00B0F0"/>
                </a:solidFill>
              </a:rPr>
              <a:t>Словесные и сенсорные методы</a:t>
            </a:r>
          </a:p>
          <a:p>
            <a:pPr>
              <a:buNone/>
            </a:pPr>
            <a:r>
              <a:rPr lang="ru-RU" sz="6000" b="1" i="1" dirty="0" smtClean="0">
                <a:solidFill>
                  <a:srgbClr val="00B0F0"/>
                </a:solidFill>
              </a:rPr>
              <a:t>* дидактического рассказа, беседы, обсуждения;</a:t>
            </a:r>
            <a:endParaRPr lang="ru-RU" sz="6000" b="1" dirty="0" smtClean="0">
              <a:solidFill>
                <a:srgbClr val="00B0F0"/>
              </a:solidFill>
            </a:endParaRPr>
          </a:p>
          <a:p>
            <a:pPr>
              <a:buNone/>
            </a:pPr>
            <a:r>
              <a:rPr lang="ru-RU" sz="6000" b="1" i="1" dirty="0" smtClean="0">
                <a:solidFill>
                  <a:srgbClr val="00B0F0"/>
                </a:solidFill>
              </a:rPr>
              <a:t>* инструктирования (объяснение задания, правил их выполнения);</a:t>
            </a:r>
            <a:endParaRPr lang="ru-RU" sz="6000" b="1" dirty="0" smtClean="0">
              <a:solidFill>
                <a:srgbClr val="00B0F0"/>
              </a:solidFill>
            </a:endParaRPr>
          </a:p>
          <a:p>
            <a:pPr>
              <a:buNone/>
            </a:pPr>
            <a:r>
              <a:rPr lang="ru-RU" sz="6000" b="1" i="1" dirty="0" smtClean="0">
                <a:solidFill>
                  <a:srgbClr val="00B0F0"/>
                </a:solidFill>
              </a:rPr>
              <a:t>* сопроводительного пояснения (лаконичный комментарий и замечания);</a:t>
            </a:r>
            <a:endParaRPr lang="ru-RU" sz="6000" b="1" dirty="0" smtClean="0">
              <a:solidFill>
                <a:srgbClr val="00B0F0"/>
              </a:solidFill>
            </a:endParaRPr>
          </a:p>
          <a:p>
            <a:pPr>
              <a:buNone/>
            </a:pPr>
            <a:r>
              <a:rPr lang="ru-RU" sz="6000" b="1" i="1" dirty="0" smtClean="0">
                <a:solidFill>
                  <a:srgbClr val="00B0F0"/>
                </a:solidFill>
              </a:rPr>
              <a:t>* указаний и команд (как правило, в повелительном наклонении);</a:t>
            </a:r>
            <a:endParaRPr lang="ru-RU" sz="6000" b="1" dirty="0" smtClean="0">
              <a:solidFill>
                <a:srgbClr val="00B0F0"/>
              </a:solidFill>
            </a:endParaRPr>
          </a:p>
          <a:p>
            <a:pPr>
              <a:buNone/>
            </a:pPr>
            <a:r>
              <a:rPr lang="ru-RU" sz="6000" b="1" i="1" dirty="0" smtClean="0">
                <a:solidFill>
                  <a:srgbClr val="00B0F0"/>
                </a:solidFill>
              </a:rPr>
              <a:t>* оценки (способ текущей коррекции действий или их итогов);</a:t>
            </a:r>
            <a:endParaRPr lang="ru-RU" sz="6000" b="1" dirty="0" smtClean="0">
              <a:solidFill>
                <a:srgbClr val="00B0F0"/>
              </a:solidFill>
            </a:endParaRPr>
          </a:p>
          <a:p>
            <a:pPr>
              <a:buNone/>
            </a:pPr>
            <a:r>
              <a:rPr lang="ru-RU" sz="6000" b="1" i="1" dirty="0" smtClean="0">
                <a:solidFill>
                  <a:srgbClr val="00B0F0"/>
                </a:solidFill>
              </a:rPr>
              <a:t>* словесного отчета и </a:t>
            </a:r>
            <a:r>
              <a:rPr lang="ru-RU" sz="6000" b="1" i="1" dirty="0" err="1" smtClean="0">
                <a:solidFill>
                  <a:srgbClr val="00B0F0"/>
                </a:solidFill>
              </a:rPr>
              <a:t>взаиморазъяснения</a:t>
            </a:r>
            <a:r>
              <a:rPr lang="ru-RU" sz="6000" b="1" i="1" dirty="0" smtClean="0">
                <a:solidFill>
                  <a:srgbClr val="00B0F0"/>
                </a:solidFill>
              </a:rPr>
              <a:t>;</a:t>
            </a:r>
            <a:endParaRPr lang="ru-RU" sz="6000" b="1" dirty="0" smtClean="0">
              <a:solidFill>
                <a:srgbClr val="00B0F0"/>
              </a:solidFill>
            </a:endParaRPr>
          </a:p>
          <a:p>
            <a:pPr>
              <a:buNone/>
            </a:pPr>
            <a:r>
              <a:rPr lang="ru-RU" sz="6000" b="1" i="1" dirty="0" smtClean="0">
                <a:solidFill>
                  <a:srgbClr val="00B0F0"/>
                </a:solidFill>
              </a:rPr>
              <a:t>* </a:t>
            </a:r>
            <a:r>
              <a:rPr lang="ru-RU" sz="6000" b="1" i="1" dirty="0" err="1" smtClean="0">
                <a:solidFill>
                  <a:srgbClr val="00B0F0"/>
                </a:solidFill>
              </a:rPr>
              <a:t>самопроговаривания</a:t>
            </a:r>
            <a:r>
              <a:rPr lang="ru-RU" sz="6000" b="1" i="1" dirty="0" smtClean="0">
                <a:solidFill>
                  <a:srgbClr val="00B0F0"/>
                </a:solidFill>
              </a:rPr>
              <a:t>,  </a:t>
            </a:r>
            <a:r>
              <a:rPr lang="ru-RU" sz="6000" b="1" i="1" dirty="0" err="1" smtClean="0">
                <a:solidFill>
                  <a:srgbClr val="00B0F0"/>
                </a:solidFill>
              </a:rPr>
              <a:t>самоприказа</a:t>
            </a:r>
            <a:r>
              <a:rPr lang="ru-RU" sz="6000" b="1" i="1" dirty="0" smtClean="0">
                <a:solidFill>
                  <a:srgbClr val="00B0F0"/>
                </a:solidFill>
              </a:rPr>
              <a:t>,  основанных  на  внутренней  речи (например, «сильнее», «держать», «плавно»).</a:t>
            </a:r>
            <a:endParaRPr lang="ru-RU" sz="6000" b="1" dirty="0" smtClean="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Обучение  осуществляется  в  соответствии  с   основными   педагогическими принципами:</a:t>
            </a:r>
            <a:endParaRPr lang="ru-RU" dirty="0"/>
          </a:p>
        </p:txBody>
      </p:sp>
      <p:sp>
        <p:nvSpPr>
          <p:cNvPr id="3" name="Содержимое 2"/>
          <p:cNvSpPr>
            <a:spLocks noGrp="1"/>
          </p:cNvSpPr>
          <p:nvPr>
            <p:ph idx="1"/>
          </p:nvPr>
        </p:nvSpPr>
        <p:spPr>
          <a:xfrm>
            <a:off x="457200" y="2000240"/>
            <a:ext cx="8229600" cy="4125923"/>
          </a:xfrm>
        </p:spPr>
        <p:txBody>
          <a:bodyPr>
            <a:normAutofit/>
          </a:bodyPr>
          <a:lstStyle/>
          <a:p>
            <a:r>
              <a:rPr lang="ru-RU" i="1" dirty="0" smtClean="0">
                <a:solidFill>
                  <a:srgbClr val="FF0000"/>
                </a:solidFill>
              </a:rPr>
              <a:t>активности,</a:t>
            </a:r>
          </a:p>
          <a:p>
            <a:r>
              <a:rPr lang="ru-RU" i="1" dirty="0" smtClean="0">
                <a:solidFill>
                  <a:srgbClr val="FFFF00"/>
                </a:solidFill>
              </a:rPr>
              <a:t> сознательности</a:t>
            </a:r>
            <a:r>
              <a:rPr lang="ru-RU" i="1" dirty="0" smtClean="0"/>
              <a:t>,</a:t>
            </a:r>
          </a:p>
          <a:p>
            <a:r>
              <a:rPr lang="ru-RU" i="1" dirty="0" smtClean="0">
                <a:solidFill>
                  <a:srgbClr val="00B0F0"/>
                </a:solidFill>
              </a:rPr>
              <a:t> систематичности,</a:t>
            </a:r>
          </a:p>
          <a:p>
            <a:r>
              <a:rPr lang="ru-RU" i="1" dirty="0" smtClean="0">
                <a:solidFill>
                  <a:srgbClr val="7030A0"/>
                </a:solidFill>
              </a:rPr>
              <a:t> наглядности,</a:t>
            </a:r>
          </a:p>
          <a:p>
            <a:r>
              <a:rPr lang="ru-RU" i="1" dirty="0" smtClean="0">
                <a:solidFill>
                  <a:schemeClr val="bg1"/>
                </a:solidFill>
              </a:rPr>
              <a:t> постепенности и доступности,</a:t>
            </a:r>
          </a:p>
          <a:p>
            <a:r>
              <a:rPr lang="ru-RU" i="1" dirty="0" smtClean="0">
                <a:solidFill>
                  <a:srgbClr val="002060"/>
                </a:solidFill>
              </a:rPr>
              <a:t> прочности овладения знаний.</a:t>
            </a:r>
          </a:p>
        </p:txBody>
      </p:sp>
    </p:spTree>
    <p:extLst>
      <p:ext uri="{BB962C8B-B14F-4D97-AF65-F5344CB8AC3E}">
        <p14:creationId xmlns:p14="http://schemas.microsoft.com/office/powerpoint/2010/main" val="125584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14290"/>
            <a:ext cx="8229600" cy="5911873"/>
          </a:xfrm>
        </p:spPr>
        <p:txBody>
          <a:bodyPr>
            <a:normAutofit fontScale="92500" lnSpcReduction="20000"/>
          </a:bodyPr>
          <a:lstStyle/>
          <a:p>
            <a:r>
              <a:rPr lang="ru-RU" i="1" dirty="0" smtClean="0">
                <a:solidFill>
                  <a:srgbClr val="FF0000"/>
                </a:solidFill>
              </a:rPr>
              <a:t>Принцип  </a:t>
            </a:r>
            <a:r>
              <a:rPr lang="ru-RU" i="1" u="sng" dirty="0" smtClean="0">
                <a:solidFill>
                  <a:srgbClr val="FF0000"/>
                </a:solidFill>
              </a:rPr>
              <a:t>активности </a:t>
            </a:r>
            <a:r>
              <a:rPr lang="ru-RU" i="1" dirty="0" smtClean="0">
                <a:solidFill>
                  <a:srgbClr val="FF0000"/>
                </a:solidFill>
              </a:rPr>
              <a:t> означает  целеустремленное  участие  за имающихся  в учебном процессе</a:t>
            </a:r>
          </a:p>
          <a:p>
            <a:r>
              <a:rPr lang="ru-RU" i="1" dirty="0" smtClean="0">
                <a:solidFill>
                  <a:srgbClr val="FFFF00"/>
                </a:solidFill>
              </a:rPr>
              <a:t>Принцип </a:t>
            </a:r>
            <a:r>
              <a:rPr lang="ru-RU" i="1" u="sng" dirty="0" smtClean="0">
                <a:solidFill>
                  <a:srgbClr val="FFFF00"/>
                </a:solidFill>
              </a:rPr>
              <a:t>сознательности</a:t>
            </a:r>
            <a:r>
              <a:rPr lang="ru-RU" i="1" dirty="0" smtClean="0">
                <a:solidFill>
                  <a:srgbClr val="FFFF00"/>
                </a:solidFill>
              </a:rPr>
              <a:t> означает, что занимающийся ясно понимает необходимость разучивания упражнений и сознательно относиться к их овладению.</a:t>
            </a:r>
          </a:p>
          <a:p>
            <a:r>
              <a:rPr lang="ru-RU" i="1" dirty="0" smtClean="0">
                <a:solidFill>
                  <a:srgbClr val="00B0F0"/>
                </a:solidFill>
              </a:rPr>
              <a:t>Принцип </a:t>
            </a:r>
            <a:r>
              <a:rPr lang="ru-RU" i="1" u="sng" dirty="0" smtClean="0">
                <a:solidFill>
                  <a:srgbClr val="00B0F0"/>
                </a:solidFill>
              </a:rPr>
              <a:t>систематичности</a:t>
            </a:r>
            <a:r>
              <a:rPr lang="ru-RU" i="1" dirty="0" smtClean="0">
                <a:solidFill>
                  <a:srgbClr val="00B0F0"/>
                </a:solidFill>
              </a:rPr>
              <a:t> означает последовательное и регулярное прохождение учебной программы с таким  расчетом,  чтобы  предыдущие  простые  упражнения были подводящими для более сложных, с закреплением и развитием достигнутых результатов</a:t>
            </a:r>
          </a:p>
          <a:p>
            <a:endParaRPr lang="ru-RU" i="1" dirty="0" smtClean="0"/>
          </a:p>
        </p:txBody>
      </p:sp>
    </p:spTree>
    <p:extLst>
      <p:ext uri="{BB962C8B-B14F-4D97-AF65-F5344CB8AC3E}">
        <p14:creationId xmlns:p14="http://schemas.microsoft.com/office/powerpoint/2010/main" val="71229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14290"/>
            <a:ext cx="8229600" cy="5911873"/>
          </a:xfrm>
        </p:spPr>
        <p:txBody>
          <a:bodyPr>
            <a:normAutofit fontScale="85000" lnSpcReduction="20000"/>
          </a:bodyPr>
          <a:lstStyle/>
          <a:p>
            <a:r>
              <a:rPr lang="ru-RU" i="1" dirty="0" smtClean="0">
                <a:solidFill>
                  <a:srgbClr val="FFFF00"/>
                </a:solidFill>
              </a:rPr>
              <a:t>Принцип </a:t>
            </a:r>
            <a:r>
              <a:rPr lang="ru-RU" i="1" u="sng" dirty="0" smtClean="0">
                <a:solidFill>
                  <a:srgbClr val="FFFF00"/>
                </a:solidFill>
              </a:rPr>
              <a:t>наглядности</a:t>
            </a:r>
            <a:r>
              <a:rPr lang="ru-RU" i="1" dirty="0" smtClean="0">
                <a:solidFill>
                  <a:srgbClr val="FFFF00"/>
                </a:solidFill>
              </a:rPr>
              <a:t> предполагает образцовый показ преподавателем  изучаемых упражнений в сочетании с доходчивым  и  образцовым  объяснением.  Целостное, ясное и правильное  представление  у  студентов  о  разучиваемых  приемах  и действиях</a:t>
            </a:r>
          </a:p>
          <a:p>
            <a:r>
              <a:rPr lang="ru-RU" i="1" dirty="0" smtClean="0">
                <a:solidFill>
                  <a:schemeClr val="bg1"/>
                </a:solidFill>
              </a:rPr>
              <a:t>  Принцип  </a:t>
            </a:r>
            <a:r>
              <a:rPr lang="ru-RU" i="1" u="sng" dirty="0" smtClean="0">
                <a:solidFill>
                  <a:schemeClr val="bg1"/>
                </a:solidFill>
              </a:rPr>
              <a:t>постепенности  и доступности </a:t>
            </a:r>
            <a:r>
              <a:rPr lang="ru-RU" i="1" dirty="0" smtClean="0">
                <a:solidFill>
                  <a:schemeClr val="bg1"/>
                </a:solidFill>
              </a:rPr>
              <a:t>означает  непрерывное  усложнение  упражнений  и  их  возможность выполнения каждым студентом. Надо соблюдать  последовательность  в  переходе от легких упражнений к более сложным и  трудным</a:t>
            </a:r>
          </a:p>
          <a:p>
            <a:r>
              <a:rPr lang="ru-RU" i="1" dirty="0" smtClean="0">
                <a:solidFill>
                  <a:srgbClr val="00B0F0"/>
                </a:solidFill>
              </a:rPr>
              <a:t>Принцип  </a:t>
            </a:r>
            <a:r>
              <a:rPr lang="ru-RU" i="1" u="sng" dirty="0" smtClean="0">
                <a:solidFill>
                  <a:srgbClr val="00B0F0"/>
                </a:solidFill>
              </a:rPr>
              <a:t>прочности</a:t>
            </a:r>
            <a:r>
              <a:rPr lang="ru-RU" i="1" dirty="0" smtClean="0">
                <a:solidFill>
                  <a:srgbClr val="00B0F0"/>
                </a:solidFill>
              </a:rPr>
              <a:t>  означает   закрепление   сформированных   двигательных навыков,  сохранение  высокого  уровня  развития  физических  и   специальных качеств в  течении  длительного  времени. </a:t>
            </a:r>
            <a:endParaRPr lang="ru-RU" dirty="0">
              <a:solidFill>
                <a:srgbClr val="00B0F0"/>
              </a:solidFill>
            </a:endParaRPr>
          </a:p>
        </p:txBody>
      </p:sp>
    </p:spTree>
    <p:extLst>
      <p:ext uri="{BB962C8B-B14F-4D97-AF65-F5344CB8AC3E}">
        <p14:creationId xmlns:p14="http://schemas.microsoft.com/office/powerpoint/2010/main" val="720572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85720" y="642918"/>
            <a:ext cx="8401080" cy="5483245"/>
          </a:xfrm>
        </p:spPr>
        <p:txBody>
          <a:bodyPr>
            <a:normAutofit fontScale="92500" lnSpcReduction="20000"/>
          </a:bodyPr>
          <a:lstStyle/>
          <a:p>
            <a:r>
              <a:rPr lang="ru-RU" b="1" i="1" u="sng" dirty="0" smtClean="0">
                <a:solidFill>
                  <a:srgbClr val="FFFF00"/>
                </a:solidFill>
              </a:rPr>
              <a:t>Объективная оценка и поощрение </a:t>
            </a:r>
            <a:r>
              <a:rPr lang="ru-RU" b="1" i="1" dirty="0" smtClean="0">
                <a:solidFill>
                  <a:srgbClr val="FFFF00"/>
                </a:solidFill>
              </a:rPr>
              <a:t>стимулируют  студентов  к активности, уверенности в своих силах.</a:t>
            </a:r>
          </a:p>
          <a:p>
            <a:pPr>
              <a:buNone/>
            </a:pPr>
            <a:r>
              <a:rPr lang="ru-RU" b="1" i="1" dirty="0" smtClean="0">
                <a:solidFill>
                  <a:srgbClr val="FFFF00"/>
                </a:solidFill>
              </a:rPr>
              <a:t> Нельзя необоснованно снижать оценки или наоборот преувеличивать.</a:t>
            </a:r>
          </a:p>
          <a:p>
            <a:r>
              <a:rPr lang="ru-RU" b="1" i="1" u="sng" dirty="0" smtClean="0">
                <a:solidFill>
                  <a:srgbClr val="00B0F0"/>
                </a:solidFill>
              </a:rPr>
              <a:t>Состязательность </a:t>
            </a:r>
            <a:r>
              <a:rPr lang="ru-RU" b="1" i="1" dirty="0" smtClean="0">
                <a:solidFill>
                  <a:srgbClr val="00B0F0"/>
                </a:solidFill>
              </a:rPr>
              <a:t> вызывает  у   студентов   стремление   к   максимальному эффективному выполнению упражнений. </a:t>
            </a:r>
            <a:r>
              <a:rPr lang="ru-RU" b="1" i="1" dirty="0" smtClean="0">
                <a:solidFill>
                  <a:srgbClr val="FF0000"/>
                </a:solidFill>
              </a:rPr>
              <a:t>Однако надо учитывать, что  в  начальном периоде обучения состязательный метод применять нецелесообразно,  так  как при слабой подготовленности могут  возникать  ошибки,  которые  затем  будет сложно исправлять.</a:t>
            </a:r>
          </a:p>
          <a:p>
            <a:endParaRPr lang="ru-RU" dirty="0" smtClean="0"/>
          </a:p>
          <a:p>
            <a:pPr>
              <a:buNone/>
            </a:pPr>
            <a:endParaRPr lang="ru-RU" i="1" dirty="0" smtClean="0"/>
          </a:p>
          <a:p>
            <a:endParaRPr lang="ru-RU" dirty="0"/>
          </a:p>
        </p:txBody>
      </p:sp>
    </p:spTree>
    <p:extLst>
      <p:ext uri="{BB962C8B-B14F-4D97-AF65-F5344CB8AC3E}">
        <p14:creationId xmlns:p14="http://schemas.microsoft.com/office/powerpoint/2010/main" val="4269403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fontScale="90000"/>
          </a:bodyPr>
          <a:lstStyle/>
          <a:p>
            <a:r>
              <a:rPr lang="ru-RU" dirty="0" smtClean="0">
                <a:solidFill>
                  <a:schemeClr val="bg1"/>
                </a:solidFill>
              </a:rPr>
              <a:t>Поняв как и зачем, самое время добавить самостоятельные занятия.</a:t>
            </a:r>
            <a:endParaRPr lang="ru-RU" dirty="0">
              <a:solidFill>
                <a:schemeClr val="bg1"/>
              </a:solidFill>
            </a:endParaRPr>
          </a:p>
        </p:txBody>
      </p:sp>
      <p:sp>
        <p:nvSpPr>
          <p:cNvPr id="3" name="Содержимое 2"/>
          <p:cNvSpPr>
            <a:spLocks noGrp="1"/>
          </p:cNvSpPr>
          <p:nvPr>
            <p:ph idx="1"/>
          </p:nvPr>
        </p:nvSpPr>
        <p:spPr>
          <a:xfrm>
            <a:off x="2786050" y="2071678"/>
            <a:ext cx="6072230" cy="4143404"/>
          </a:xfrm>
        </p:spPr>
        <p:txBody>
          <a:bodyPr>
            <a:normAutofit fontScale="92500"/>
          </a:bodyPr>
          <a:lstStyle/>
          <a:p>
            <a:r>
              <a:rPr lang="ru-RU" sz="4000" b="1" i="1" dirty="0" smtClean="0">
                <a:solidFill>
                  <a:srgbClr val="00B0F0"/>
                </a:solidFill>
              </a:rPr>
              <a:t>Самостоятельное выполнение упражнений закрепляет успех в освоении нового, повышает заинтересованность дальнейшего обучения.</a:t>
            </a:r>
          </a:p>
          <a:p>
            <a:endParaRPr lang="ru-RU" dirty="0"/>
          </a:p>
        </p:txBody>
      </p:sp>
    </p:spTree>
    <p:extLst>
      <p:ext uri="{BB962C8B-B14F-4D97-AF65-F5344CB8AC3E}">
        <p14:creationId xmlns:p14="http://schemas.microsoft.com/office/powerpoint/2010/main" val="221826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Шаг за шагом</a:t>
            </a:r>
            <a:endParaRPr lang="ru-RU" dirty="0">
              <a:solidFill>
                <a:srgbClr val="FFFF00"/>
              </a:solidFill>
            </a:endParaRPr>
          </a:p>
        </p:txBody>
      </p:sp>
      <p:sp>
        <p:nvSpPr>
          <p:cNvPr id="3" name="Содержимое 2"/>
          <p:cNvSpPr>
            <a:spLocks noGrp="1"/>
          </p:cNvSpPr>
          <p:nvPr>
            <p:ph idx="1"/>
          </p:nvPr>
        </p:nvSpPr>
        <p:spPr>
          <a:xfrm>
            <a:off x="214282" y="1600200"/>
            <a:ext cx="8715436" cy="5257800"/>
          </a:xfrm>
        </p:spPr>
        <p:txBody>
          <a:bodyPr>
            <a:normAutofit lnSpcReduction="10000"/>
          </a:bodyPr>
          <a:lstStyle/>
          <a:p>
            <a:r>
              <a:rPr lang="ru-RU" b="1" dirty="0" smtClean="0">
                <a:solidFill>
                  <a:schemeClr val="bg1"/>
                </a:solidFill>
              </a:rPr>
              <a:t>Не обязательно, начинать с радикального изменения привычного образа жизнь, главное поставить цель и постоянно двигаться не отступая.</a:t>
            </a:r>
          </a:p>
          <a:p>
            <a:r>
              <a:rPr lang="ru-RU" b="1" dirty="0" smtClean="0">
                <a:solidFill>
                  <a:schemeClr val="bg1"/>
                </a:solidFill>
              </a:rPr>
              <a:t>Сначала добавить «</a:t>
            </a:r>
            <a:r>
              <a:rPr lang="ru-RU" b="1" dirty="0" err="1" smtClean="0">
                <a:solidFill>
                  <a:schemeClr val="bg1"/>
                </a:solidFill>
              </a:rPr>
              <a:t>Физкульт-минутки</a:t>
            </a:r>
            <a:r>
              <a:rPr lang="ru-RU" b="1" dirty="0" smtClean="0">
                <a:solidFill>
                  <a:schemeClr val="bg1"/>
                </a:solidFill>
              </a:rPr>
              <a:t>» между и во время занятий.</a:t>
            </a:r>
          </a:p>
          <a:p>
            <a:r>
              <a:rPr lang="ru-RU" b="1" dirty="0" smtClean="0">
                <a:solidFill>
                  <a:schemeClr val="bg1"/>
                </a:solidFill>
              </a:rPr>
              <a:t>Начать следить за осанкой.</a:t>
            </a:r>
          </a:p>
          <a:p>
            <a:r>
              <a:rPr lang="ru-RU" b="1" dirty="0" smtClean="0">
                <a:solidFill>
                  <a:schemeClr val="bg1"/>
                </a:solidFill>
              </a:rPr>
              <a:t>Делать ежедневно небольшие комплексы на растяжку.</a:t>
            </a:r>
          </a:p>
          <a:p>
            <a:r>
              <a:rPr lang="ru-RU" b="1" dirty="0" smtClean="0">
                <a:solidFill>
                  <a:schemeClr val="bg1"/>
                </a:solidFill>
              </a:rPr>
              <a:t>Больше двигаться по жизни.</a:t>
            </a:r>
          </a:p>
          <a:p>
            <a:endParaRPr lang="ru-RU" dirty="0"/>
          </a:p>
        </p:txBody>
      </p:sp>
    </p:spTree>
    <p:extLst>
      <p:ext uri="{BB962C8B-B14F-4D97-AF65-F5344CB8AC3E}">
        <p14:creationId xmlns:p14="http://schemas.microsoft.com/office/powerpoint/2010/main" val="3611173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615130" cy="1296974"/>
          </a:xfrm>
        </p:spPr>
        <p:txBody>
          <a:bodyPr>
            <a:normAutofit fontScale="90000"/>
          </a:bodyPr>
          <a:lstStyle/>
          <a:p>
            <a:r>
              <a:rPr lang="ru-RU" b="1" u="sng" dirty="0" smtClean="0">
                <a:solidFill>
                  <a:srgbClr val="7030A0"/>
                </a:solidFill>
              </a:rPr>
              <a:t>Найти хобби спортивной направленности или любимый вид спорта</a:t>
            </a:r>
            <a:endParaRPr lang="ru-RU" b="1" u="sng" dirty="0">
              <a:solidFill>
                <a:srgbClr val="7030A0"/>
              </a:solidFill>
            </a:endParaRPr>
          </a:p>
        </p:txBody>
      </p:sp>
      <p:sp>
        <p:nvSpPr>
          <p:cNvPr id="3" name="Содержимое 2"/>
          <p:cNvSpPr>
            <a:spLocks noGrp="1"/>
          </p:cNvSpPr>
          <p:nvPr>
            <p:ph idx="1"/>
          </p:nvPr>
        </p:nvSpPr>
        <p:spPr>
          <a:xfrm>
            <a:off x="571472" y="2071678"/>
            <a:ext cx="6786610" cy="4786322"/>
          </a:xfrm>
        </p:spPr>
        <p:txBody>
          <a:bodyPr>
            <a:normAutofit/>
          </a:bodyPr>
          <a:lstStyle/>
          <a:p>
            <a:r>
              <a:rPr lang="ru-RU" sz="4400" b="1" dirty="0" smtClean="0">
                <a:solidFill>
                  <a:srgbClr val="00B0F0"/>
                </a:solidFill>
              </a:rPr>
              <a:t>Это разнообразит и украсит вашу жизнь</a:t>
            </a:r>
          </a:p>
          <a:p>
            <a:r>
              <a:rPr lang="ru-RU" sz="4400" b="1" dirty="0" smtClean="0">
                <a:solidFill>
                  <a:srgbClr val="00B0F0"/>
                </a:solidFill>
              </a:rPr>
              <a:t>Поможет снимать стрессы и усталость</a:t>
            </a:r>
          </a:p>
          <a:p>
            <a:r>
              <a:rPr lang="ru-RU" sz="4400" b="1" dirty="0" smtClean="0">
                <a:solidFill>
                  <a:srgbClr val="00B0F0"/>
                </a:solidFill>
              </a:rPr>
              <a:t>Даст возможность пообщаться с друзьями</a:t>
            </a:r>
          </a:p>
          <a:p>
            <a:endParaRPr lang="ru-RU" dirty="0">
              <a:solidFill>
                <a:srgbClr val="FF0000"/>
              </a:solidFill>
            </a:endParaRPr>
          </a:p>
        </p:txBody>
      </p:sp>
    </p:spTree>
    <p:extLst>
      <p:ext uri="{BB962C8B-B14F-4D97-AF65-F5344CB8AC3E}">
        <p14:creationId xmlns:p14="http://schemas.microsoft.com/office/powerpoint/2010/main" val="3737712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u="sng" dirty="0" smtClean="0">
                <a:solidFill>
                  <a:srgbClr val="00B0F0"/>
                </a:solidFill>
              </a:rPr>
              <a:t>И финальная стадия</a:t>
            </a:r>
            <a:endParaRPr lang="ru-RU" b="1" u="sng" dirty="0">
              <a:solidFill>
                <a:srgbClr val="00B0F0"/>
              </a:solidFill>
            </a:endParaRPr>
          </a:p>
        </p:txBody>
      </p:sp>
      <p:sp>
        <p:nvSpPr>
          <p:cNvPr id="3" name="Содержимое 2"/>
          <p:cNvSpPr>
            <a:spLocks noGrp="1"/>
          </p:cNvSpPr>
          <p:nvPr>
            <p:ph idx="1"/>
          </p:nvPr>
        </p:nvSpPr>
        <p:spPr>
          <a:xfrm>
            <a:off x="457200" y="1600200"/>
            <a:ext cx="8229600" cy="5043510"/>
          </a:xfrm>
        </p:spPr>
        <p:txBody>
          <a:bodyPr>
            <a:normAutofit/>
          </a:bodyPr>
          <a:lstStyle/>
          <a:p>
            <a:r>
              <a:rPr lang="ru-RU" sz="4400" b="1" dirty="0" smtClean="0">
                <a:solidFill>
                  <a:srgbClr val="00B050"/>
                </a:solidFill>
              </a:rPr>
              <a:t>Когда Физическая культура станет неотъемлемой частью жизни, без которой вы не сможете полноценно радоваться жизни</a:t>
            </a:r>
          </a:p>
          <a:p>
            <a:r>
              <a:rPr lang="ru-RU" sz="4400" b="1" dirty="0" smtClean="0">
                <a:solidFill>
                  <a:srgbClr val="00B0F0"/>
                </a:solidFill>
              </a:rPr>
              <a:t>Движение равносильно вдоху свежего воздуха при гипоксии </a:t>
            </a:r>
            <a:endParaRPr lang="ru-RU" sz="4400" b="1" dirty="0">
              <a:solidFill>
                <a:srgbClr val="00B0F0"/>
              </a:solidFill>
            </a:endParaRPr>
          </a:p>
        </p:txBody>
      </p:sp>
    </p:spTree>
    <p:extLst>
      <p:ext uri="{BB962C8B-B14F-4D97-AF65-F5344CB8AC3E}">
        <p14:creationId xmlns:p14="http://schemas.microsoft.com/office/powerpoint/2010/main" val="138012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1. Понятие «Физическая культура» - это:</a:t>
            </a:r>
            <a:r>
              <a:rPr lang="ru-RU" dirty="0"/>
              <a:t/>
            </a:r>
            <a:br>
              <a:rPr lang="ru-RU" dirty="0"/>
            </a:br>
            <a:endParaRPr lang="ru-RU" dirty="0"/>
          </a:p>
        </p:txBody>
      </p:sp>
      <p:sp>
        <p:nvSpPr>
          <p:cNvPr id="3" name="Объект 2"/>
          <p:cNvSpPr>
            <a:spLocks noGrp="1"/>
          </p:cNvSpPr>
          <p:nvPr>
            <p:ph idx="1"/>
          </p:nvPr>
        </p:nvSpPr>
        <p:spPr>
          <a:xfrm>
            <a:off x="0" y="1268760"/>
            <a:ext cx="8686800" cy="5589240"/>
          </a:xfrm>
        </p:spPr>
        <p:txBody>
          <a:bodyPr>
            <a:normAutofit fontScale="92500" lnSpcReduction="10000"/>
          </a:bodyPr>
          <a:lstStyle/>
          <a:p>
            <a:r>
              <a:rPr lang="ru-RU" dirty="0" smtClean="0"/>
              <a:t>а</a:t>
            </a:r>
            <a:r>
              <a:rPr lang="ru-RU" dirty="0"/>
              <a:t>) отдельные стороны двигательных способностей человека;</a:t>
            </a:r>
          </a:p>
          <a:p>
            <a:r>
              <a:rPr lang="ru-RU" dirty="0"/>
              <a:t>б) восстановление здоровья средствами физической реабилитации;</a:t>
            </a:r>
          </a:p>
          <a:p>
            <a:r>
              <a:rPr lang="ru-RU" dirty="0" smtClean="0"/>
              <a:t>в</a:t>
            </a:r>
            <a:r>
              <a:rPr lang="ru-RU" dirty="0"/>
              <a:t>) часть общечеловеческой культуры, направленная на разностороннее укрепление и совершенствование организма человека, и улучшение его жизнедеятельности посредством</a:t>
            </a:r>
          </a:p>
          <a:p>
            <a:pPr marL="0" indent="0">
              <a:buNone/>
            </a:pPr>
            <a:r>
              <a:rPr lang="ru-RU" dirty="0" smtClean="0"/>
              <a:t>    применения </a:t>
            </a:r>
            <a:r>
              <a:rPr lang="ru-RU" dirty="0"/>
              <a:t>широкого круга средств.</a:t>
            </a:r>
          </a:p>
          <a:p>
            <a:r>
              <a:rPr lang="ru-RU" dirty="0"/>
              <a:t>г) педагогический процесс, направленный на обучение двигательным действиям и воспитание физических качеств.</a:t>
            </a:r>
          </a:p>
          <a:p>
            <a:endParaRPr lang="ru-RU" dirty="0"/>
          </a:p>
        </p:txBody>
      </p:sp>
    </p:spTree>
    <p:extLst>
      <p:ext uri="{BB962C8B-B14F-4D97-AF65-F5344CB8AC3E}">
        <p14:creationId xmlns:p14="http://schemas.microsoft.com/office/powerpoint/2010/main" val="1538700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2. Влияние </a:t>
            </a:r>
            <a:r>
              <a:rPr lang="ru-RU" b="1" dirty="0"/>
              <a:t>физических упражнений на организм человека:</a:t>
            </a:r>
            <a:br>
              <a:rPr lang="ru-RU" b="1" dirty="0"/>
            </a:br>
            <a:endParaRPr lang="ru-RU" dirty="0"/>
          </a:p>
        </p:txBody>
      </p:sp>
      <p:sp>
        <p:nvSpPr>
          <p:cNvPr id="3" name="Объект 2"/>
          <p:cNvSpPr>
            <a:spLocks noGrp="1"/>
          </p:cNvSpPr>
          <p:nvPr>
            <p:ph idx="1"/>
          </p:nvPr>
        </p:nvSpPr>
        <p:spPr/>
        <p:txBody>
          <a:bodyPr>
            <a:normAutofit fontScale="92500" lnSpcReduction="10000"/>
          </a:bodyPr>
          <a:lstStyle/>
          <a:p>
            <a:r>
              <a:rPr lang="ru-RU" dirty="0"/>
              <a:t>а) </a:t>
            </a:r>
            <a:r>
              <a:rPr lang="ru-RU" dirty="0" smtClean="0"/>
              <a:t>положительное</a:t>
            </a:r>
            <a:r>
              <a:rPr lang="ru-RU" dirty="0"/>
              <a:t>, только в случае, если заниматься ими на пределе своих физических возможностей</a:t>
            </a:r>
            <a:r>
              <a:rPr lang="ru-RU" dirty="0" smtClean="0"/>
              <a:t>.</a:t>
            </a:r>
            <a:endParaRPr lang="ru-RU" dirty="0"/>
          </a:p>
          <a:p>
            <a:r>
              <a:rPr lang="ru-RU" dirty="0"/>
              <a:t>б) </a:t>
            </a:r>
            <a:r>
              <a:rPr lang="ru-RU" dirty="0" smtClean="0"/>
              <a:t>положительное</a:t>
            </a:r>
            <a:r>
              <a:rPr lang="ru-RU" dirty="0"/>
              <a:t>, если эти упражнения выполняются регулярно, в правильном темпе, верной последовательности, а занимающийся не имеет противопоказаний, исключающих данные занятия.</a:t>
            </a:r>
          </a:p>
          <a:p>
            <a:r>
              <a:rPr lang="ru-RU" dirty="0"/>
              <a:t>в) </a:t>
            </a:r>
            <a:r>
              <a:rPr lang="ru-RU" dirty="0" smtClean="0"/>
              <a:t>нейтральное</a:t>
            </a:r>
            <a:r>
              <a:rPr lang="ru-RU" dirty="0"/>
              <a:t>, даже если заниматься усердно.</a:t>
            </a:r>
          </a:p>
          <a:p>
            <a:endParaRPr lang="ru-RU" dirty="0"/>
          </a:p>
        </p:txBody>
      </p:sp>
    </p:spTree>
    <p:extLst>
      <p:ext uri="{BB962C8B-B14F-4D97-AF65-F5344CB8AC3E}">
        <p14:creationId xmlns:p14="http://schemas.microsoft.com/office/powerpoint/2010/main" val="52416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FF0000"/>
                </a:solidFill>
              </a:rPr>
              <a:t> Двигательные умения и навыки.</a:t>
            </a:r>
            <a:endParaRPr lang="ru-RU"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r>
              <a:rPr lang="ru-RU" i="1" dirty="0" smtClean="0">
                <a:solidFill>
                  <a:srgbClr val="FFFF00"/>
                </a:solidFill>
              </a:rPr>
              <a:t>умение — это такая  степень  владения  техникой  действия,  при которой  повышена  концентрация  внимания  на  составные  операции  (части), наблюдается нестабильное решение двигательной задачи. </a:t>
            </a:r>
          </a:p>
          <a:p>
            <a:r>
              <a:rPr lang="ru-RU" i="1" dirty="0" smtClean="0">
                <a:solidFill>
                  <a:srgbClr val="FFFF00"/>
                </a:solidFill>
              </a:rPr>
              <a:t>навык — такая степень владения техникой действия,  при  которой управление  движением  (движениями)  происходит  автоматически  и   действия отличаются надежностью.</a:t>
            </a:r>
            <a:endParaRPr lang="ru-RU"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2434282"/>
          </a:xfrm>
        </p:spPr>
        <p:txBody>
          <a:bodyPr>
            <a:normAutofit fontScale="90000"/>
          </a:bodyPr>
          <a:lstStyle/>
          <a:p>
            <a:r>
              <a:rPr lang="ru-RU" b="1" dirty="0" smtClean="0"/>
              <a:t>3. </a:t>
            </a:r>
            <a:r>
              <a:rPr lang="ru-RU" b="1" dirty="0"/>
              <a:t> Уровень развития двигательных способностей человека определяется:</a:t>
            </a:r>
            <a:r>
              <a:rPr lang="ru-RU" dirty="0"/>
              <a:t/>
            </a:r>
            <a:br>
              <a:rPr lang="ru-RU" dirty="0"/>
            </a:br>
            <a:endParaRPr lang="ru-RU" dirty="0"/>
          </a:p>
        </p:txBody>
      </p:sp>
      <p:sp>
        <p:nvSpPr>
          <p:cNvPr id="3" name="Объект 2"/>
          <p:cNvSpPr>
            <a:spLocks noGrp="1"/>
          </p:cNvSpPr>
          <p:nvPr>
            <p:ph idx="1"/>
          </p:nvPr>
        </p:nvSpPr>
        <p:spPr>
          <a:xfrm>
            <a:off x="395536" y="2492896"/>
            <a:ext cx="8291264" cy="3633267"/>
          </a:xfrm>
        </p:spPr>
        <p:txBody>
          <a:bodyPr/>
          <a:lstStyle/>
          <a:p>
            <a:r>
              <a:rPr lang="ru-RU" dirty="0"/>
              <a:t>а) </a:t>
            </a:r>
            <a:r>
              <a:rPr lang="ru-RU" dirty="0" smtClean="0"/>
              <a:t>ответной </a:t>
            </a:r>
            <a:r>
              <a:rPr lang="ru-RU" dirty="0"/>
              <a:t>реакцией организма на внешние физические раздражители.</a:t>
            </a:r>
          </a:p>
          <a:p>
            <a:r>
              <a:rPr lang="ru-RU" dirty="0"/>
              <a:t>б) </a:t>
            </a:r>
            <a:r>
              <a:rPr lang="ru-RU" dirty="0" smtClean="0"/>
              <a:t>способностью </a:t>
            </a:r>
            <a:r>
              <a:rPr lang="ru-RU" dirty="0"/>
              <a:t>неоднократно выполнить требования спортивных разрядов.</a:t>
            </a:r>
          </a:p>
          <a:p>
            <a:r>
              <a:rPr lang="ru-RU" dirty="0"/>
              <a:t>в) </a:t>
            </a:r>
            <a:r>
              <a:rPr lang="ru-RU" dirty="0" smtClean="0"/>
              <a:t>личными </a:t>
            </a:r>
            <a:r>
              <a:rPr lang="ru-RU" dirty="0"/>
              <a:t>спортивными достижения человека.</a:t>
            </a:r>
          </a:p>
          <a:p>
            <a:endParaRPr lang="ru-RU" dirty="0"/>
          </a:p>
        </p:txBody>
      </p:sp>
    </p:spTree>
    <p:extLst>
      <p:ext uri="{BB962C8B-B14F-4D97-AF65-F5344CB8AC3E}">
        <p14:creationId xmlns:p14="http://schemas.microsoft.com/office/powerpoint/2010/main" val="262914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4. </a:t>
            </a:r>
            <a:r>
              <a:rPr lang="ru-RU" b="1" dirty="0"/>
              <a:t>Спорт – это:</a:t>
            </a:r>
            <a:r>
              <a:rPr lang="ru-RU" dirty="0"/>
              <a:t/>
            </a:r>
            <a:br>
              <a:rPr lang="ru-RU" dirty="0"/>
            </a:br>
            <a:endParaRPr lang="ru-RU" dirty="0"/>
          </a:p>
        </p:txBody>
      </p:sp>
      <p:sp>
        <p:nvSpPr>
          <p:cNvPr id="3" name="Объект 2"/>
          <p:cNvSpPr>
            <a:spLocks noGrp="1"/>
          </p:cNvSpPr>
          <p:nvPr>
            <p:ph idx="1"/>
          </p:nvPr>
        </p:nvSpPr>
        <p:spPr>
          <a:xfrm>
            <a:off x="251520" y="1124744"/>
            <a:ext cx="8784976" cy="5472608"/>
          </a:xfrm>
        </p:spPr>
        <p:txBody>
          <a:bodyPr>
            <a:normAutofit fontScale="92500" lnSpcReduction="20000"/>
          </a:bodyPr>
          <a:lstStyle/>
          <a:p>
            <a:r>
              <a:rPr lang="ru-RU" dirty="0" smtClean="0"/>
              <a:t>а</a:t>
            </a:r>
            <a:r>
              <a:rPr lang="ru-RU" dirty="0"/>
              <a:t>) вид социальной деятельности, направленный на оздоровление человека и развитие его физических способностей;</a:t>
            </a:r>
          </a:p>
          <a:p>
            <a:r>
              <a:rPr lang="ru-RU" dirty="0" smtClean="0"/>
              <a:t>б</a:t>
            </a:r>
            <a:r>
              <a:rPr lang="ru-RU" dirty="0"/>
              <a:t>) это собственно соревновательная деятельность, специальная подготовка к ней, а также межчеловеческие отношения и нормы, присущие этой деятельности;</a:t>
            </a:r>
          </a:p>
          <a:p>
            <a:r>
              <a:rPr lang="ru-RU" dirty="0"/>
              <a:t>в) специализированный педагогический процесс, построенный на системе физических упражнений и направленный на участие в соревнованиях;</a:t>
            </a:r>
          </a:p>
          <a:p>
            <a:r>
              <a:rPr lang="ru-RU" dirty="0"/>
              <a:t>г) педагогический процесс, направленный на морфологическое и функциональное совершенствование организма человека.</a:t>
            </a:r>
          </a:p>
          <a:p>
            <a:endParaRPr lang="ru-RU" dirty="0"/>
          </a:p>
        </p:txBody>
      </p:sp>
    </p:spTree>
    <p:extLst>
      <p:ext uri="{BB962C8B-B14F-4D97-AF65-F5344CB8AC3E}">
        <p14:creationId xmlns:p14="http://schemas.microsoft.com/office/powerpoint/2010/main" val="1686748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5. </a:t>
            </a:r>
            <a:r>
              <a:rPr lang="ru-RU" b="1" dirty="0"/>
              <a:t> Профессионально-прикладная физическая подготовка </a:t>
            </a:r>
            <a:r>
              <a:rPr lang="ru-RU" b="1" dirty="0" smtClean="0"/>
              <a:t>- это:</a:t>
            </a:r>
            <a:r>
              <a:rPr lang="ru-RU" dirty="0"/>
              <a:t/>
            </a:r>
            <a:br>
              <a:rPr lang="ru-RU" dirty="0"/>
            </a:br>
            <a:endParaRPr lang="ru-RU" dirty="0"/>
          </a:p>
        </p:txBody>
      </p:sp>
      <p:sp>
        <p:nvSpPr>
          <p:cNvPr id="3" name="Объект 2"/>
          <p:cNvSpPr>
            <a:spLocks noGrp="1"/>
          </p:cNvSpPr>
          <p:nvPr>
            <p:ph idx="1"/>
          </p:nvPr>
        </p:nvSpPr>
        <p:spPr>
          <a:xfrm>
            <a:off x="0" y="1124744"/>
            <a:ext cx="9036496" cy="5544616"/>
          </a:xfrm>
        </p:spPr>
        <p:txBody>
          <a:bodyPr>
            <a:normAutofit fontScale="85000" lnSpcReduction="20000"/>
          </a:bodyPr>
          <a:lstStyle/>
          <a:p>
            <a:r>
              <a:rPr lang="ru-RU" dirty="0" smtClean="0"/>
              <a:t>а</a:t>
            </a:r>
            <a:r>
              <a:rPr lang="ru-RU" dirty="0"/>
              <a:t>) педагогический процесс, направленный на воспитание физических качеств и развитие функциональных возможностей, создающих благоприятные условия для совершенствования всех систем организма;</a:t>
            </a:r>
          </a:p>
          <a:p>
            <a:r>
              <a:rPr lang="ru-RU" dirty="0" smtClean="0"/>
              <a:t>б</a:t>
            </a:r>
            <a:r>
              <a:rPr lang="ru-RU" dirty="0"/>
              <a:t>) специально направленное и избирательное использование средств физической культуры и спорта для подготовки человека к определенной профессиональной деятельности;</a:t>
            </a:r>
          </a:p>
          <a:p>
            <a:r>
              <a:rPr lang="ru-RU" dirty="0"/>
              <a:t>в) тип социальной практики физического воспитания, включающий теоретико-методические, программно-нормативные и организационные основы, обеспечивающие физическое совершенствование людей и формирование здорового образа жизни;</a:t>
            </a:r>
          </a:p>
          <a:p>
            <a:r>
              <a:rPr lang="ru-RU" dirty="0"/>
              <a:t>г) процесс воспитания физических качеств и овладения жизненно важными движениями.</a:t>
            </a:r>
          </a:p>
          <a:p>
            <a:endParaRPr lang="ru-RU" dirty="0"/>
          </a:p>
        </p:txBody>
      </p:sp>
    </p:spTree>
    <p:extLst>
      <p:ext uri="{BB962C8B-B14F-4D97-AF65-F5344CB8AC3E}">
        <p14:creationId xmlns:p14="http://schemas.microsoft.com/office/powerpoint/2010/main" val="3601779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6. </a:t>
            </a:r>
            <a:r>
              <a:rPr lang="ru-RU" b="1" dirty="0"/>
              <a:t>Термин рекреация означает:</a:t>
            </a:r>
            <a:br>
              <a:rPr lang="ru-RU" b="1" dirty="0"/>
            </a:br>
            <a:endParaRPr lang="ru-RU" b="1" dirty="0"/>
          </a:p>
        </p:txBody>
      </p:sp>
      <p:sp>
        <p:nvSpPr>
          <p:cNvPr id="3" name="Объект 2"/>
          <p:cNvSpPr>
            <a:spLocks noGrp="1"/>
          </p:cNvSpPr>
          <p:nvPr>
            <p:ph idx="1"/>
          </p:nvPr>
        </p:nvSpPr>
        <p:spPr>
          <a:xfrm>
            <a:off x="107504" y="1268760"/>
            <a:ext cx="8784976" cy="5400600"/>
          </a:xfrm>
        </p:spPr>
        <p:txBody>
          <a:bodyPr>
            <a:normAutofit lnSpcReduction="10000"/>
          </a:bodyPr>
          <a:lstStyle/>
          <a:p>
            <a:r>
              <a:rPr lang="ru-RU" dirty="0" smtClean="0"/>
              <a:t>а</a:t>
            </a:r>
            <a:r>
              <a:rPr lang="ru-RU" dirty="0"/>
              <a:t>) постепенное приспособление организма к нагрузкам;</a:t>
            </a:r>
          </a:p>
          <a:p>
            <a:r>
              <a:rPr lang="ru-RU" dirty="0"/>
              <a:t>б) состояние расслабленности, возникающее у человека после чрезмерного физического, эмоционального и/или умственного напряжения;</a:t>
            </a:r>
          </a:p>
          <a:p>
            <a:r>
              <a:rPr lang="ru-RU" dirty="0" smtClean="0"/>
              <a:t>в</a:t>
            </a:r>
            <a:r>
              <a:rPr lang="ru-RU" dirty="0"/>
              <a:t>) отдых, восстановление сил человека, израсходованных в процессе труда, тренировочных занятий и соревнований;</a:t>
            </a:r>
          </a:p>
          <a:p>
            <a:r>
              <a:rPr lang="ru-RU" dirty="0"/>
              <a:t>г) психотерапию, применяемую индивидом к самому себе.</a:t>
            </a:r>
          </a:p>
          <a:p>
            <a:endParaRPr lang="ru-RU" dirty="0"/>
          </a:p>
        </p:txBody>
      </p:sp>
    </p:spTree>
    <p:extLst>
      <p:ext uri="{BB962C8B-B14F-4D97-AF65-F5344CB8AC3E}">
        <p14:creationId xmlns:p14="http://schemas.microsoft.com/office/powerpoint/2010/main" val="385934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fontScale="90000"/>
          </a:bodyPr>
          <a:lstStyle/>
          <a:p>
            <a:r>
              <a:rPr lang="ru-RU" b="1" i="1" dirty="0" smtClean="0"/>
              <a:t>7. Влияние </a:t>
            </a:r>
            <a:r>
              <a:rPr lang="ru-RU" b="1" i="1" dirty="0"/>
              <a:t>занятий физическими упражнениями на кровеносную систему заключается в:</a:t>
            </a:r>
            <a:r>
              <a:rPr lang="ru-RU" dirty="0"/>
              <a:t/>
            </a:r>
            <a:br>
              <a:rPr lang="ru-RU" dirty="0"/>
            </a:br>
            <a:endParaRPr lang="ru-RU" dirty="0"/>
          </a:p>
        </p:txBody>
      </p:sp>
      <p:sp>
        <p:nvSpPr>
          <p:cNvPr id="3" name="Объект 2"/>
          <p:cNvSpPr>
            <a:spLocks noGrp="1"/>
          </p:cNvSpPr>
          <p:nvPr>
            <p:ph idx="1"/>
          </p:nvPr>
        </p:nvSpPr>
        <p:spPr>
          <a:xfrm>
            <a:off x="179512" y="2132856"/>
            <a:ext cx="8784976" cy="4320480"/>
          </a:xfrm>
        </p:spPr>
        <p:txBody>
          <a:bodyPr>
            <a:normAutofit/>
          </a:bodyPr>
          <a:lstStyle/>
          <a:p>
            <a:r>
              <a:rPr lang="ru-RU" dirty="0" smtClean="0"/>
              <a:t>а</a:t>
            </a:r>
            <a:r>
              <a:rPr lang="ru-RU" dirty="0"/>
              <a:t>) общем сужении кровеносных сосудов;</a:t>
            </a:r>
          </a:p>
          <a:p>
            <a:r>
              <a:rPr lang="ru-RU" dirty="0" smtClean="0"/>
              <a:t>б</a:t>
            </a:r>
            <a:r>
              <a:rPr lang="ru-RU" dirty="0"/>
              <a:t>) повышении эластичности стенок кровеносных </a:t>
            </a:r>
            <a:r>
              <a:rPr lang="ru-RU" dirty="0" smtClean="0"/>
              <a:t>сосудов, увеличении </a:t>
            </a:r>
            <a:r>
              <a:rPr lang="ru-RU" dirty="0"/>
              <a:t>числа эритроцитов и гемоглобина в них</a:t>
            </a:r>
            <a:r>
              <a:rPr lang="ru-RU" dirty="0" smtClean="0"/>
              <a:t>.</a:t>
            </a:r>
            <a:endParaRPr lang="ru-RU" dirty="0"/>
          </a:p>
          <a:p>
            <a:r>
              <a:rPr lang="ru-RU" dirty="0" smtClean="0"/>
              <a:t>в) понижение давления.</a:t>
            </a:r>
            <a:endParaRPr lang="ru-RU" dirty="0"/>
          </a:p>
          <a:p>
            <a:endParaRPr lang="ru-RU" dirty="0"/>
          </a:p>
        </p:txBody>
      </p:sp>
    </p:spTree>
    <p:extLst>
      <p:ext uri="{BB962C8B-B14F-4D97-AF65-F5344CB8AC3E}">
        <p14:creationId xmlns:p14="http://schemas.microsoft.com/office/powerpoint/2010/main" val="2028765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8.</a:t>
            </a:r>
            <a:r>
              <a:rPr lang="ru-RU" b="1" i="1" dirty="0"/>
              <a:t> Гомеостаз – это:</a:t>
            </a:r>
            <a:r>
              <a:rPr lang="ru-RU" dirty="0"/>
              <a:t/>
            </a:r>
            <a:br>
              <a:rPr lang="ru-RU" dirty="0"/>
            </a:br>
            <a:endParaRPr lang="ru-RU" dirty="0"/>
          </a:p>
        </p:txBody>
      </p:sp>
      <p:sp>
        <p:nvSpPr>
          <p:cNvPr id="3" name="Объект 2"/>
          <p:cNvSpPr>
            <a:spLocks noGrp="1"/>
          </p:cNvSpPr>
          <p:nvPr>
            <p:ph idx="1"/>
          </p:nvPr>
        </p:nvSpPr>
        <p:spPr/>
        <p:txBody>
          <a:bodyPr/>
          <a:lstStyle/>
          <a:p>
            <a:r>
              <a:rPr lang="ru-RU" dirty="0" smtClean="0"/>
              <a:t>а</a:t>
            </a:r>
            <a:r>
              <a:rPr lang="ru-RU" dirty="0"/>
              <a:t>) устойчивость организма к воздействию различных повреждающих факторов;</a:t>
            </a:r>
          </a:p>
          <a:p>
            <a:r>
              <a:rPr lang="ru-RU" dirty="0" smtClean="0"/>
              <a:t>б</a:t>
            </a:r>
            <a:r>
              <a:rPr lang="ru-RU" dirty="0"/>
              <a:t>) постоянство внутренней среды организма;</a:t>
            </a:r>
          </a:p>
          <a:p>
            <a:r>
              <a:rPr lang="ru-RU" dirty="0"/>
              <a:t>в) приспособление функций организма к изменяющимся условиям окружающей среды.</a:t>
            </a:r>
          </a:p>
          <a:p>
            <a:endParaRPr lang="ru-RU" dirty="0"/>
          </a:p>
        </p:txBody>
      </p:sp>
    </p:spTree>
    <p:extLst>
      <p:ext uri="{BB962C8B-B14F-4D97-AF65-F5344CB8AC3E}">
        <p14:creationId xmlns:p14="http://schemas.microsoft.com/office/powerpoint/2010/main" val="2717646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9. </a:t>
            </a:r>
            <a:r>
              <a:rPr lang="ru-RU" b="1" i="1" dirty="0"/>
              <a:t>Нервная система </a:t>
            </a:r>
            <a:r>
              <a:rPr lang="ru-RU" b="1" i="1" dirty="0" smtClean="0"/>
              <a:t>:</a:t>
            </a:r>
            <a:r>
              <a:rPr lang="ru-RU" dirty="0"/>
              <a:t/>
            </a:r>
            <a:br>
              <a:rPr lang="ru-RU" dirty="0"/>
            </a:br>
            <a:r>
              <a:rPr lang="ru-RU" dirty="0" smtClean="0"/>
              <a:t>(Найти неправильный</a:t>
            </a:r>
            <a:r>
              <a:rPr lang="ru-RU" dirty="0"/>
              <a:t> </a:t>
            </a:r>
            <a:r>
              <a:rPr lang="ru-RU" dirty="0" smtClean="0"/>
              <a:t>ответ)</a:t>
            </a:r>
            <a:endParaRPr lang="ru-RU" dirty="0"/>
          </a:p>
        </p:txBody>
      </p:sp>
      <p:sp>
        <p:nvSpPr>
          <p:cNvPr id="3" name="Объект 2"/>
          <p:cNvSpPr>
            <a:spLocks noGrp="1"/>
          </p:cNvSpPr>
          <p:nvPr>
            <p:ph idx="1"/>
          </p:nvPr>
        </p:nvSpPr>
        <p:spPr/>
        <p:txBody>
          <a:bodyPr>
            <a:normAutofit lnSpcReduction="10000"/>
          </a:bodyPr>
          <a:lstStyle/>
          <a:p>
            <a:r>
              <a:rPr lang="ru-RU" dirty="0" smtClean="0"/>
              <a:t>а</a:t>
            </a:r>
            <a:r>
              <a:rPr lang="ru-RU" dirty="0"/>
              <a:t>) регулирует деятельность различных органов и всего организма;</a:t>
            </a:r>
          </a:p>
          <a:p>
            <a:r>
              <a:rPr lang="ru-RU" dirty="0" smtClean="0"/>
              <a:t>б) </a:t>
            </a:r>
            <a:r>
              <a:rPr lang="ru-RU" dirty="0"/>
              <a:t>осуществляет связь между разными органами и системами, согласовывает их деятельность, обуславливая целостность организма</a:t>
            </a:r>
            <a:r>
              <a:rPr lang="ru-RU" dirty="0" smtClean="0"/>
              <a:t>.</a:t>
            </a:r>
          </a:p>
          <a:p>
            <a:r>
              <a:rPr lang="ru-RU" dirty="0" smtClean="0"/>
              <a:t>в) </a:t>
            </a:r>
            <a:r>
              <a:rPr lang="ru-RU" dirty="0"/>
              <a:t>осуществляет обмен кислорода и углекислого газа между тканями тела и атмосферным воздухом;</a:t>
            </a:r>
          </a:p>
          <a:p>
            <a:endParaRPr lang="ru-RU" dirty="0"/>
          </a:p>
          <a:p>
            <a:endParaRPr lang="ru-RU" dirty="0"/>
          </a:p>
        </p:txBody>
      </p:sp>
    </p:spTree>
    <p:extLst>
      <p:ext uri="{BB962C8B-B14F-4D97-AF65-F5344CB8AC3E}">
        <p14:creationId xmlns:p14="http://schemas.microsoft.com/office/powerpoint/2010/main" val="460968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10. </a:t>
            </a:r>
            <a:r>
              <a:rPr lang="ru-RU" b="1" i="1" dirty="0"/>
              <a:t>Сила – это:</a:t>
            </a:r>
            <a:r>
              <a:rPr lang="ru-RU" dirty="0"/>
              <a:t/>
            </a:r>
            <a:br>
              <a:rPr lang="ru-RU" dirty="0"/>
            </a:br>
            <a:endParaRPr lang="ru-RU" dirty="0"/>
          </a:p>
        </p:txBody>
      </p:sp>
      <p:sp>
        <p:nvSpPr>
          <p:cNvPr id="3" name="Объект 2"/>
          <p:cNvSpPr>
            <a:spLocks noGrp="1"/>
          </p:cNvSpPr>
          <p:nvPr>
            <p:ph idx="1"/>
          </p:nvPr>
        </p:nvSpPr>
        <p:spPr>
          <a:xfrm>
            <a:off x="179512" y="1124744"/>
            <a:ext cx="8784976" cy="5472608"/>
          </a:xfrm>
        </p:spPr>
        <p:txBody>
          <a:bodyPr>
            <a:normAutofit fontScale="92500" lnSpcReduction="10000"/>
          </a:bodyPr>
          <a:lstStyle/>
          <a:p>
            <a:r>
              <a:rPr lang="ru-RU" dirty="0" smtClean="0"/>
              <a:t>а</a:t>
            </a:r>
            <a:r>
              <a:rPr lang="ru-RU" dirty="0"/>
              <a:t>) комплекс различных проявлений человека в определенной двигательной деятельности, в основе которых лежит понятие «мышечное усилие»;</a:t>
            </a:r>
          </a:p>
          <a:p>
            <a:r>
              <a:rPr lang="ru-RU" dirty="0" smtClean="0"/>
              <a:t>б</a:t>
            </a:r>
            <a:r>
              <a:rPr lang="ru-RU" dirty="0"/>
              <a:t>) способность человека проявлять мышечные усилия различной величины в возможно короткое время;</a:t>
            </a:r>
          </a:p>
          <a:p>
            <a:r>
              <a:rPr lang="ru-RU" dirty="0"/>
              <a:t>в) способность человека преодолевать внешнее сопротивление или противостоять ему за счет мышечных усилий (напряжений);</a:t>
            </a:r>
          </a:p>
          <a:p>
            <a:r>
              <a:rPr lang="ru-RU" dirty="0"/>
              <a:t>г) способность человека длительно выполнять работу с большой интенсивностью.</a:t>
            </a:r>
          </a:p>
          <a:p>
            <a:endParaRPr lang="ru-RU" dirty="0"/>
          </a:p>
        </p:txBody>
      </p:sp>
    </p:spTree>
    <p:extLst>
      <p:ext uri="{BB962C8B-B14F-4D97-AF65-F5344CB8AC3E}">
        <p14:creationId xmlns:p14="http://schemas.microsoft.com/office/powerpoint/2010/main" val="315455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Итог</a:t>
            </a:r>
            <a:endParaRPr lang="ru-RU" dirty="0">
              <a:solidFill>
                <a:schemeClr val="bg1"/>
              </a:solidFill>
            </a:endParaRPr>
          </a:p>
        </p:txBody>
      </p:sp>
      <p:sp>
        <p:nvSpPr>
          <p:cNvPr id="3" name="Содержимое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solidFill>
                <a:schemeClr val="bg1"/>
              </a:solidFill>
            </a:endParaRPr>
          </a:p>
          <a:p>
            <a:r>
              <a:rPr lang="ru-RU" dirty="0" smtClean="0">
                <a:solidFill>
                  <a:schemeClr val="bg1"/>
                </a:solidFill>
              </a:rPr>
              <a:t>Спасибо за внимание! Конец!</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rgbClr val="C00000"/>
                </a:solidFill>
              </a:rPr>
              <a:t>Физические качества</a:t>
            </a:r>
            <a:endParaRPr lang="ru-RU" dirty="0">
              <a:solidFill>
                <a:srgbClr val="C00000"/>
              </a:solidFill>
            </a:endParaRPr>
          </a:p>
        </p:txBody>
      </p:sp>
      <p:sp>
        <p:nvSpPr>
          <p:cNvPr id="3" name="Содержимое 2"/>
          <p:cNvSpPr>
            <a:spLocks noGrp="1"/>
          </p:cNvSpPr>
          <p:nvPr>
            <p:ph idx="1"/>
          </p:nvPr>
        </p:nvSpPr>
        <p:spPr/>
        <p:txBody>
          <a:bodyPr/>
          <a:lstStyle/>
          <a:p>
            <a:r>
              <a:rPr lang="ru-RU" i="1" dirty="0" smtClean="0">
                <a:solidFill>
                  <a:srgbClr val="FFC000"/>
                </a:solidFill>
              </a:rPr>
              <a:t>принято   называть   те   функциональные   свойства организма,  которые  предопределяют  двигательные  возможности  человека.  В спортивной  теории  принято  различать  пять   физических   качеств:   силу, быстроту,  выносливость,  гибкость,  ловкость. </a:t>
            </a:r>
            <a:endParaRPr lang="ru-RU" dirty="0">
              <a:solidFill>
                <a:srgbClr val="FFC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9000" r="-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Сила</a:t>
            </a:r>
            <a:endParaRPr lang="ru-RU" dirty="0">
              <a:solidFill>
                <a:srgbClr val="FFFF00"/>
              </a:solidFill>
            </a:endParaRPr>
          </a:p>
        </p:txBody>
      </p:sp>
      <p:sp>
        <p:nvSpPr>
          <p:cNvPr id="3" name="Содержимое 2"/>
          <p:cNvSpPr>
            <a:spLocks noGrp="1"/>
          </p:cNvSpPr>
          <p:nvPr>
            <p:ph idx="1"/>
          </p:nvPr>
        </p:nvSpPr>
        <p:spPr/>
        <p:txBody>
          <a:bodyPr>
            <a:normAutofit fontScale="92500" lnSpcReduction="20000"/>
          </a:bodyPr>
          <a:lstStyle/>
          <a:p>
            <a:r>
              <a:rPr lang="ru-RU" i="1" dirty="0" smtClean="0">
                <a:solidFill>
                  <a:srgbClr val="00B0F0"/>
                </a:solidFill>
              </a:rPr>
              <a:t>способность    человека    преодолевать    внешнее    сопротивление    или противодействовать ему по средствам мышечных напряжений. Различают абсолютную и относительную силу.</a:t>
            </a:r>
          </a:p>
          <a:p>
            <a:r>
              <a:rPr lang="ru-RU" i="1" dirty="0" smtClean="0">
                <a:solidFill>
                  <a:srgbClr val="00B0F0"/>
                </a:solidFill>
              </a:rPr>
              <a:t> Абсолютная сила – суммарная сила всех мышечных групп, участвующая  в  данном движении.</a:t>
            </a:r>
          </a:p>
          <a:p>
            <a:r>
              <a:rPr lang="ru-RU" i="1" dirty="0" smtClean="0">
                <a:solidFill>
                  <a:srgbClr val="00B0F0"/>
                </a:solidFill>
              </a:rPr>
              <a:t> Относительная сила – величина абсолютной силы, приходящаяся на  1  кг  массы тела человека. </a:t>
            </a:r>
            <a:endParaRPr lang="ru-RU" dirty="0">
              <a:solidFill>
                <a:srgbClr val="00B0F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Быстрота</a:t>
            </a:r>
            <a:endParaRPr lang="ru-RU" dirty="0">
              <a:solidFill>
                <a:schemeClr val="bg1"/>
              </a:solidFill>
            </a:endParaRPr>
          </a:p>
        </p:txBody>
      </p:sp>
      <p:sp>
        <p:nvSpPr>
          <p:cNvPr id="3" name="Содержимое 2"/>
          <p:cNvSpPr>
            <a:spLocks noGrp="1"/>
          </p:cNvSpPr>
          <p:nvPr>
            <p:ph idx="1"/>
          </p:nvPr>
        </p:nvSpPr>
        <p:spPr/>
        <p:txBody>
          <a:bodyPr/>
          <a:lstStyle/>
          <a:p>
            <a:r>
              <a:rPr lang="ru-RU" i="1" dirty="0" smtClean="0">
                <a:solidFill>
                  <a:srgbClr val="FF0000"/>
                </a:solidFill>
              </a:rPr>
              <a:t>комплекс   функциональных   свойств   человека, непосредственно и по  преимуществу  определяющих  скоростные  характеристики движений, а также двигательной реакции. </a:t>
            </a:r>
          </a:p>
          <a:p>
            <a:r>
              <a:rPr lang="ru-RU" i="1" dirty="0" smtClean="0">
                <a:solidFill>
                  <a:srgbClr val="FF0000"/>
                </a:solidFill>
              </a:rPr>
              <a:t>Компоненты: 1 быстрота одиночного действия; 2 частота; 3 </a:t>
            </a:r>
            <a:r>
              <a:rPr lang="ru-RU" i="1" dirty="0" err="1" smtClean="0">
                <a:solidFill>
                  <a:srgbClr val="FF0000"/>
                </a:solidFill>
              </a:rPr>
              <a:t>Темпо-ретмические</a:t>
            </a:r>
            <a:r>
              <a:rPr lang="ru-RU" i="1" dirty="0" smtClean="0">
                <a:solidFill>
                  <a:srgbClr val="FF0000"/>
                </a:solidFill>
              </a:rPr>
              <a:t> характеристики</a:t>
            </a:r>
            <a:endParaRPr lang="ru-RU"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Выносливость</a:t>
            </a:r>
            <a:endParaRPr lang="ru-RU" dirty="0"/>
          </a:p>
        </p:txBody>
      </p:sp>
      <p:sp>
        <p:nvSpPr>
          <p:cNvPr id="3" name="Содержимое 2"/>
          <p:cNvSpPr>
            <a:spLocks noGrp="1"/>
          </p:cNvSpPr>
          <p:nvPr>
            <p:ph idx="1"/>
          </p:nvPr>
        </p:nvSpPr>
        <p:spPr/>
        <p:txBody>
          <a:bodyPr>
            <a:normAutofit fontScale="77500" lnSpcReduction="20000"/>
          </a:bodyPr>
          <a:lstStyle/>
          <a:p>
            <a:r>
              <a:rPr lang="ru-RU" i="1" dirty="0" smtClean="0">
                <a:solidFill>
                  <a:schemeClr val="bg1"/>
                </a:solidFill>
              </a:rPr>
              <a:t>способность противостоять утомлению.</a:t>
            </a:r>
          </a:p>
          <a:p>
            <a:r>
              <a:rPr lang="ru-RU" i="1" dirty="0" smtClean="0">
                <a:solidFill>
                  <a:schemeClr val="bg1"/>
                </a:solidFill>
              </a:rPr>
              <a:t>Общая  выносливость  –  это  способность  выполнять   работу   с   невысокой интенсивностью  в  течение  продолжительного  времени   за   счет   аэробных источников  энергообеспечения,   она   является   основой   для   воспитания специальной выносливости.</a:t>
            </a:r>
          </a:p>
          <a:p>
            <a:r>
              <a:rPr lang="ru-RU" i="1" dirty="0" smtClean="0">
                <a:solidFill>
                  <a:schemeClr val="bg1"/>
                </a:solidFill>
              </a:rPr>
              <a:t> Специальная выносливость – это способность  эффективно  выполнять  работу  в определенной трудовой или спортивной деятельности, несмотря  на  возникающее утомление. Различают   3   вида   специальной   выносливости:   скоростная,  силовая, статическая.</a:t>
            </a:r>
            <a:endParaRPr lang="ru-RU"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7030A0"/>
                </a:solidFill>
              </a:rPr>
              <a:t>Ловкость</a:t>
            </a:r>
            <a:endParaRPr lang="ru-RU" b="1" dirty="0">
              <a:solidFill>
                <a:srgbClr val="7030A0"/>
              </a:solidFill>
            </a:endParaRPr>
          </a:p>
        </p:txBody>
      </p:sp>
      <p:sp>
        <p:nvSpPr>
          <p:cNvPr id="3" name="Содержимое 2"/>
          <p:cNvSpPr>
            <a:spLocks noGrp="1"/>
          </p:cNvSpPr>
          <p:nvPr>
            <p:ph idx="1"/>
          </p:nvPr>
        </p:nvSpPr>
        <p:spPr/>
        <p:txBody>
          <a:bodyPr/>
          <a:lstStyle/>
          <a:p>
            <a:r>
              <a:rPr lang="ru-RU" b="1" i="1" dirty="0" smtClean="0">
                <a:solidFill>
                  <a:srgbClr val="C00000"/>
                </a:solidFill>
              </a:rPr>
              <a:t>выражается в умении  быстро  овладевать  новыми  движениями,  точно дифференцировать  различные  характеристики  движений   и   управлять   ими, импровизировать  в  процессе  двигательной  деятельности  в  соответствии  с изменяющейся обстановкой.</a:t>
            </a:r>
            <a:endParaRPr lang="ru-RU" b="1" dirty="0">
              <a:solidFill>
                <a:srgbClr val="C0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2670</Words>
  <Application>Microsoft Office PowerPoint</Application>
  <PresentationFormat>Экран (4:3)</PresentationFormat>
  <Paragraphs>189</Paragraphs>
  <Slides>48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48</vt:i4>
      </vt:variant>
    </vt:vector>
  </HeadingPairs>
  <TitlesOfParts>
    <vt:vector size="51" baseType="lpstr">
      <vt:lpstr>Arial</vt:lpstr>
      <vt:lpstr>Calibri</vt:lpstr>
      <vt:lpstr>Тема Office</vt:lpstr>
      <vt:lpstr>Общая физическая и спортивная подготовка в системе физического воспитания. </vt:lpstr>
      <vt:lpstr>Методы физического воспитания.</vt:lpstr>
      <vt:lpstr>Презентация PowerPoint</vt:lpstr>
      <vt:lpstr> Двигательные умения и навыки.</vt:lpstr>
      <vt:lpstr>Физические качества</vt:lpstr>
      <vt:lpstr>Сила</vt:lpstr>
      <vt:lpstr>Быстрота</vt:lpstr>
      <vt:lpstr>Выносливость</vt:lpstr>
      <vt:lpstr>Ловкость</vt:lpstr>
      <vt:lpstr>Гибкость </vt:lpstr>
      <vt:lpstr>Формы занятий</vt:lpstr>
      <vt:lpstr>Общая физическая подготовка (ОФП)</vt:lpstr>
      <vt:lpstr>Специальная  физическая  подготовка (СФП)</vt:lpstr>
      <vt:lpstr>Спортивная  подготовка </vt:lpstr>
      <vt:lpstr>Психическая подготовленность </vt:lpstr>
      <vt:lpstr>В специальной психической подготовленности следует выделить  </vt:lpstr>
      <vt:lpstr>Интенсивность физических нагрузок.</vt:lpstr>
      <vt:lpstr>Зоны ЧСС</vt:lpstr>
      <vt:lpstr>Энергозатраты при физических нагрузках</vt:lpstr>
      <vt:lpstr>Основы методики самостоятельных занятий физическими упражнениями. </vt:lpstr>
      <vt:lpstr>Влияние оздоровительной физической культуры на организм.</vt:lpstr>
      <vt:lpstr>Польза мышц для ЦНС и Сердца</vt:lpstr>
      <vt:lpstr>Минимальная величина суточных энергозатрат</vt:lpstr>
      <vt:lpstr>Гипокинезия - глобальная проблема</vt:lpstr>
      <vt:lpstr>Что дают занятия ФК</vt:lpstr>
      <vt:lpstr>Старость и немощность после 40?30?</vt:lpstr>
      <vt:lpstr>Основные разделы и этапы физического обучения и воспитания.</vt:lpstr>
      <vt:lpstr>Способы обучения и принципы, положенные в основу методики занятий физическими упражнениями. </vt:lpstr>
      <vt:lpstr>В практике обучения и  воспитания  имеют  место</vt:lpstr>
      <vt:lpstr>Обучение  осуществляется  в  соответствии  с   основными   педагогическими принципами:</vt:lpstr>
      <vt:lpstr>Презентация PowerPoint</vt:lpstr>
      <vt:lpstr>Презентация PowerPoint</vt:lpstr>
      <vt:lpstr>Презентация PowerPoint</vt:lpstr>
      <vt:lpstr>Поняв как и зачем, самое время добавить самостоятельные занятия.</vt:lpstr>
      <vt:lpstr>Шаг за шагом</vt:lpstr>
      <vt:lpstr>Найти хобби спортивной направленности или любимый вид спорта</vt:lpstr>
      <vt:lpstr>И финальная стадия</vt:lpstr>
      <vt:lpstr>1. Понятие «Физическая культура» - это: </vt:lpstr>
      <vt:lpstr>2. Влияние физических упражнений на организм человека: </vt:lpstr>
      <vt:lpstr>3.  Уровень развития двигательных способностей человека определяется: </vt:lpstr>
      <vt:lpstr>4. Спорт – это: </vt:lpstr>
      <vt:lpstr>5.  Профессионально-прикладная физическая подготовка - это: </vt:lpstr>
      <vt:lpstr>6. Термин рекреация означает: </vt:lpstr>
      <vt:lpstr>7. Влияние занятий физическими упражнениями на кровеносную систему заключается в: </vt:lpstr>
      <vt:lpstr>8. Гомеостаз – это: </vt:lpstr>
      <vt:lpstr>9. Нервная система : (Найти неправильный ответ)</vt:lpstr>
      <vt:lpstr>10. Сила – это: </vt:lpstr>
      <vt:lpstr>Итог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Общая физическая и спортивная подготовка в системе физического воспитания. </dc:title>
  <dc:creator>Алексей</dc:creator>
  <cp:lastModifiedBy>Анастасия А. Андрианова</cp:lastModifiedBy>
  <cp:revision>32</cp:revision>
  <dcterms:created xsi:type="dcterms:W3CDTF">2019-08-22T08:15:34Z</dcterms:created>
  <dcterms:modified xsi:type="dcterms:W3CDTF">2023-06-23T13:53:16Z</dcterms:modified>
</cp:coreProperties>
</file>